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xml" ContentType="application/vnd.openxmlformats-officedocument.presentationml.tags+xml"/>
  <Override PartName="/ppt/notesSlides/notesSlide19.xml" ContentType="application/vnd.openxmlformats-officedocument.presentationml.notesSlide+xml"/>
  <Override PartName="/ppt/tags/tag2.xml" ContentType="application/vnd.openxmlformats-officedocument.presentationml.tags+xml"/>
  <Override PartName="/ppt/notesSlides/notesSlide20.xml" ContentType="application/vnd.openxmlformats-officedocument.presentationml.notesSlide+xml"/>
  <Override PartName="/ppt/tags/tag3.xml" ContentType="application/vnd.openxmlformats-officedocument.presentationml.tags+xml"/>
  <Override PartName="/ppt/notesSlides/notesSlide21.xml" ContentType="application/vnd.openxmlformats-officedocument.presentationml.notesSlide+xml"/>
  <Override PartName="/ppt/tags/tag4.xml" ContentType="application/vnd.openxmlformats-officedocument.presentationml.tags+xml"/>
  <Override PartName="/ppt/notesSlides/notesSlide22.xml" ContentType="application/vnd.openxmlformats-officedocument.presentationml.notesSlide+xml"/>
  <Override PartName="/ppt/tags/tag5.xml" ContentType="application/vnd.openxmlformats-officedocument.presentationml.tags+xml"/>
  <Override PartName="/ppt/notesSlides/notesSlide23.xml" ContentType="application/vnd.openxmlformats-officedocument.presentationml.notesSlide+xml"/>
  <Override PartName="/ppt/tags/tag6.xml" ContentType="application/vnd.openxmlformats-officedocument.presentationml.tags+xml"/>
  <Override PartName="/ppt/notesSlides/notesSlide24.xml" ContentType="application/vnd.openxmlformats-officedocument.presentationml.notesSlide+xml"/>
  <Override PartName="/ppt/tags/tag7.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Lst>
  <p:notesMasterIdLst>
    <p:notesMasterId r:id="rId31"/>
  </p:notesMasterIdLst>
  <p:sldIdLst>
    <p:sldId id="256" r:id="rId2"/>
    <p:sldId id="257" r:id="rId3"/>
    <p:sldId id="258" r:id="rId4"/>
    <p:sldId id="259" r:id="rId5"/>
    <p:sldId id="1468" r:id="rId6"/>
    <p:sldId id="260" r:id="rId7"/>
    <p:sldId id="268" r:id="rId8"/>
    <p:sldId id="262" r:id="rId9"/>
    <p:sldId id="263" r:id="rId10"/>
    <p:sldId id="264" r:id="rId11"/>
    <p:sldId id="265" r:id="rId12"/>
    <p:sldId id="266" r:id="rId13"/>
    <p:sldId id="267" r:id="rId14"/>
    <p:sldId id="277" r:id="rId15"/>
    <p:sldId id="269" r:id="rId16"/>
    <p:sldId id="270" r:id="rId17"/>
    <p:sldId id="271" r:id="rId18"/>
    <p:sldId id="272" r:id="rId19"/>
    <p:sldId id="273" r:id="rId20"/>
    <p:sldId id="275" r:id="rId21"/>
    <p:sldId id="278" r:id="rId22"/>
    <p:sldId id="1290" r:id="rId23"/>
    <p:sldId id="1459" r:id="rId24"/>
    <p:sldId id="1439" r:id="rId25"/>
    <p:sldId id="1460" r:id="rId26"/>
    <p:sldId id="1461" r:id="rId27"/>
    <p:sldId id="1462" r:id="rId28"/>
    <p:sldId id="1463" r:id="rId29"/>
    <p:sldId id="145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311BE7A-5BB9-DA41-BEB7-AC59E2F66DAD}">
          <p14:sldIdLst>
            <p14:sldId id="256"/>
            <p14:sldId id="257"/>
            <p14:sldId id="258"/>
            <p14:sldId id="259"/>
            <p14:sldId id="1468"/>
            <p14:sldId id="260"/>
            <p14:sldId id="268"/>
            <p14:sldId id="262"/>
            <p14:sldId id="263"/>
            <p14:sldId id="264"/>
            <p14:sldId id="265"/>
            <p14:sldId id="266"/>
            <p14:sldId id="267"/>
            <p14:sldId id="277"/>
            <p14:sldId id="269"/>
            <p14:sldId id="270"/>
            <p14:sldId id="271"/>
            <p14:sldId id="272"/>
            <p14:sldId id="273"/>
            <p14:sldId id="275"/>
            <p14:sldId id="278"/>
            <p14:sldId id="1290"/>
            <p14:sldId id="1459"/>
            <p14:sldId id="1439"/>
            <p14:sldId id="1460"/>
            <p14:sldId id="1461"/>
            <p14:sldId id="1462"/>
            <p14:sldId id="1463"/>
            <p14:sldId id="14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16"/>
    <p:restoredTop sz="61210" autoAdjust="0"/>
  </p:normalViewPr>
  <p:slideViewPr>
    <p:cSldViewPr snapToGrid="0" snapToObjects="1">
      <p:cViewPr varScale="1">
        <p:scale>
          <a:sx n="68" d="100"/>
          <a:sy n="68" d="100"/>
        </p:scale>
        <p:origin x="1542" y="-4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703919-756C-49BA-8A8E-2E17E367002A}" type="datetimeFigureOut">
              <a:rPr lang="en-US" smtClean="0"/>
              <a:t>5/17/2023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3967DD-4CA9-416C-89EF-A06D60E56C8D}" type="slidenum">
              <a:rPr lang="en-US" smtClean="0"/>
              <a:t>‹#›</a:t>
            </a:fld>
            <a:endParaRPr lang="en-US"/>
          </a:p>
        </p:txBody>
      </p:sp>
    </p:spTree>
    <p:extLst>
      <p:ext uri="{BB962C8B-B14F-4D97-AF65-F5344CB8AC3E}">
        <p14:creationId xmlns:p14="http://schemas.microsoft.com/office/powerpoint/2010/main" val="208724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indent="0">
              <a:buFontTx/>
              <a:buNone/>
            </a:pPr>
            <a:endParaRPr lang="en-US" dirty="0"/>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1</a:t>
            </a:fld>
            <a:endParaRPr lang="en-US"/>
          </a:p>
        </p:txBody>
      </p:sp>
    </p:spTree>
    <p:extLst>
      <p:ext uri="{BB962C8B-B14F-4D97-AF65-F5344CB8AC3E}">
        <p14:creationId xmlns:p14="http://schemas.microsoft.com/office/powerpoint/2010/main" val="415528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“FLYING under the radar” case example</a:t>
            </a:r>
          </a:p>
          <a:p>
            <a:endParaRPr lang="en-US" dirty="0"/>
          </a:p>
          <a:p>
            <a:r>
              <a:rPr lang="en-US" dirty="0"/>
              <a:t>$ amount per business is low and hope not to attract attention </a:t>
            </a:r>
          </a:p>
        </p:txBody>
      </p:sp>
      <p:sp>
        <p:nvSpPr>
          <p:cNvPr id="4" name="Slide Number Placeholder 3"/>
          <p:cNvSpPr>
            <a:spLocks noGrp="1"/>
          </p:cNvSpPr>
          <p:nvPr>
            <p:ph type="sldNum" sz="quarter" idx="5"/>
          </p:nvPr>
        </p:nvSpPr>
        <p:spPr/>
        <p:txBody>
          <a:bodyPr/>
          <a:lstStyle/>
          <a:p>
            <a:fld id="{ED3967DD-4CA9-416C-89EF-A06D60E56C8D}" type="slidenum">
              <a:rPr lang="en-US" smtClean="0"/>
              <a:t>11</a:t>
            </a:fld>
            <a:endParaRPr lang="en-US"/>
          </a:p>
        </p:txBody>
      </p:sp>
    </p:spTree>
    <p:extLst>
      <p:ext uri="{BB962C8B-B14F-4D97-AF65-F5344CB8AC3E}">
        <p14:creationId xmlns:p14="http://schemas.microsoft.com/office/powerpoint/2010/main" val="1691941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Fraudster is Recruiting people to obtain PPP Loans – in exchange for 50% of loan proceeds  </a:t>
            </a:r>
          </a:p>
          <a:p>
            <a:r>
              <a:rPr lang="en-US" dirty="0"/>
              <a:t>If something is too good to be true it is probably NOT true or illegal … stay clear of it </a:t>
            </a:r>
          </a:p>
          <a:p>
            <a:r>
              <a:rPr lang="en-US" dirty="0"/>
              <a:t>Used smaller size PPP loan ($300k) trying to avoid detection.  </a:t>
            </a:r>
          </a:p>
          <a:p>
            <a:r>
              <a:rPr lang="en-US" dirty="0"/>
              <a:t>Try to stay in the average loan size and not be selected for audit.</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12</a:t>
            </a:fld>
            <a:endParaRPr lang="en-US"/>
          </a:p>
        </p:txBody>
      </p:sp>
    </p:spTree>
    <p:extLst>
      <p:ext uri="{BB962C8B-B14F-4D97-AF65-F5344CB8AC3E}">
        <p14:creationId xmlns:p14="http://schemas.microsoft.com/office/powerpoint/2010/main" val="311085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Perfect # of employees for small business perfect $ amount of loan for small business</a:t>
            </a:r>
          </a:p>
          <a:p>
            <a:r>
              <a:rPr lang="en-US" dirty="0"/>
              <a:t>Used identical fraudulent documentation for loan (a lazy fraudster) </a:t>
            </a:r>
          </a:p>
          <a:p>
            <a:r>
              <a:rPr lang="en-US" dirty="0"/>
              <a:t>“it’s like cheating in school and sending the teacher the same term paper”</a:t>
            </a:r>
          </a:p>
          <a:p>
            <a:r>
              <a:rPr lang="en-US" dirty="0"/>
              <a:t>Paid fake employees to try to cover up – fake employee sometimes kept $ and sometimes returned it to the fraudster (either way they are part of fraud and joining to risk jail time. Hoped to hide the fraud by writing checks to people. Problem is they need to be employees that receive the check and a lot of documents exist when creating a legit employee. </a:t>
            </a:r>
          </a:p>
          <a:p>
            <a:r>
              <a:rPr lang="en-US" dirty="0"/>
              <a:t> </a:t>
            </a:r>
          </a:p>
        </p:txBody>
      </p:sp>
      <p:sp>
        <p:nvSpPr>
          <p:cNvPr id="4" name="Slide Number Placeholder 3"/>
          <p:cNvSpPr>
            <a:spLocks noGrp="1"/>
          </p:cNvSpPr>
          <p:nvPr>
            <p:ph type="sldNum" sz="quarter" idx="5"/>
          </p:nvPr>
        </p:nvSpPr>
        <p:spPr/>
        <p:txBody>
          <a:bodyPr/>
          <a:lstStyle/>
          <a:p>
            <a:fld id="{ED3967DD-4CA9-416C-89EF-A06D60E56C8D}" type="slidenum">
              <a:rPr lang="en-US" smtClean="0"/>
              <a:t>13</a:t>
            </a:fld>
            <a:endParaRPr lang="en-US"/>
          </a:p>
        </p:txBody>
      </p:sp>
    </p:spTree>
    <p:extLst>
      <p:ext uri="{BB962C8B-B14F-4D97-AF65-F5344CB8AC3E}">
        <p14:creationId xmlns:p14="http://schemas.microsoft.com/office/powerpoint/2010/main" val="488700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Transition to Impacts to DI Claims</a:t>
            </a:r>
          </a:p>
          <a:p>
            <a:r>
              <a:rPr lang="en-US" dirty="0"/>
              <a:t>Per policy covers BOE paid or incurred by the business</a:t>
            </a:r>
          </a:p>
          <a:p>
            <a:r>
              <a:rPr lang="en-US" dirty="0"/>
              <a:t>Some policies have coordination of benefit clause – if paid by another policy the </a:t>
            </a:r>
            <a:r>
              <a:rPr lang="en-US" dirty="0" err="1"/>
              <a:t>boe</a:t>
            </a:r>
            <a:r>
              <a:rPr lang="en-US" dirty="0"/>
              <a:t> expense is not covered</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14</a:t>
            </a:fld>
            <a:endParaRPr lang="en-US"/>
          </a:p>
        </p:txBody>
      </p:sp>
    </p:spTree>
    <p:extLst>
      <p:ext uri="{BB962C8B-B14F-4D97-AF65-F5344CB8AC3E}">
        <p14:creationId xmlns:p14="http://schemas.microsoft.com/office/powerpoint/2010/main" val="2418821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Employees – new federal unemployment benefits and most states increased </a:t>
            </a:r>
            <a:r>
              <a:rPr lang="en-US" dirty="0" err="1"/>
              <a:t>unemploymeny</a:t>
            </a:r>
            <a:endParaRPr lang="en-US" dirty="0"/>
          </a:p>
          <a:p>
            <a:r>
              <a:rPr lang="en-US" dirty="0"/>
              <a:t>Self employed – PPP, ERC, HHH &amp; other stimulus for physicians</a:t>
            </a:r>
          </a:p>
        </p:txBody>
      </p:sp>
      <p:sp>
        <p:nvSpPr>
          <p:cNvPr id="4" name="Slide Number Placeholder 3"/>
          <p:cNvSpPr>
            <a:spLocks noGrp="1"/>
          </p:cNvSpPr>
          <p:nvPr>
            <p:ph type="sldNum" sz="quarter" idx="5"/>
          </p:nvPr>
        </p:nvSpPr>
        <p:spPr/>
        <p:txBody>
          <a:bodyPr/>
          <a:lstStyle/>
          <a:p>
            <a:fld id="{ED3967DD-4CA9-416C-89EF-A06D60E56C8D}" type="slidenum">
              <a:rPr lang="en-US" smtClean="0"/>
              <a:t>16</a:t>
            </a:fld>
            <a:endParaRPr lang="en-US"/>
          </a:p>
        </p:txBody>
      </p:sp>
    </p:spTree>
    <p:extLst>
      <p:ext uri="{BB962C8B-B14F-4D97-AF65-F5344CB8AC3E}">
        <p14:creationId xmlns:p14="http://schemas.microsoft.com/office/powerpoint/2010/main" val="1233087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t>
            </a:r>
          </a:p>
          <a:p>
            <a:r>
              <a:rPr lang="en-US" dirty="0"/>
              <a:t>Earnings definition</a:t>
            </a:r>
          </a:p>
          <a:p>
            <a:r>
              <a:rPr lang="en-US" dirty="0"/>
              <a:t>TD definition </a:t>
            </a:r>
          </a:p>
          <a:p>
            <a:r>
              <a:rPr lang="en-US" dirty="0"/>
              <a:t>RD definition</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18</a:t>
            </a:fld>
            <a:endParaRPr lang="en-US"/>
          </a:p>
        </p:txBody>
      </p:sp>
    </p:spTree>
    <p:extLst>
      <p:ext uri="{BB962C8B-B14F-4D97-AF65-F5344CB8AC3E}">
        <p14:creationId xmlns:p14="http://schemas.microsoft.com/office/powerpoint/2010/main" val="85046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injury and sickness.. This may not be true during the covid shut down. Did the impacts covid cause a loss to the business (was the business not able to recover from pandemic)</a:t>
            </a:r>
          </a:p>
        </p:txBody>
      </p:sp>
      <p:sp>
        <p:nvSpPr>
          <p:cNvPr id="4" name="Slide Number Placeholder 3"/>
          <p:cNvSpPr>
            <a:spLocks noGrp="1"/>
          </p:cNvSpPr>
          <p:nvPr>
            <p:ph type="sldNum" sz="quarter" idx="5"/>
          </p:nvPr>
        </p:nvSpPr>
        <p:spPr/>
        <p:txBody>
          <a:bodyPr/>
          <a:lstStyle/>
          <a:p>
            <a:fld id="{ED3967DD-4CA9-416C-89EF-A06D60E56C8D}" type="slidenum">
              <a:rPr lang="en-US" smtClean="0"/>
              <a:t>19</a:t>
            </a:fld>
            <a:endParaRPr lang="en-US"/>
          </a:p>
        </p:txBody>
      </p:sp>
    </p:spTree>
    <p:extLst>
      <p:ext uri="{BB962C8B-B14F-4D97-AF65-F5344CB8AC3E}">
        <p14:creationId xmlns:p14="http://schemas.microsoft.com/office/powerpoint/2010/main" val="497971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injury and sickness</a:t>
            </a:r>
          </a:p>
          <a:p>
            <a:r>
              <a:rPr lang="en-US" dirty="0"/>
              <a:t>20% to qualify and 80% max benefit</a:t>
            </a:r>
          </a:p>
          <a:p>
            <a:r>
              <a:rPr lang="en-US" dirty="0"/>
              <a:t>GAAS def language not the best </a:t>
            </a:r>
          </a:p>
        </p:txBody>
      </p:sp>
      <p:sp>
        <p:nvSpPr>
          <p:cNvPr id="4" name="Slide Number Placeholder 3"/>
          <p:cNvSpPr>
            <a:spLocks noGrp="1"/>
          </p:cNvSpPr>
          <p:nvPr>
            <p:ph type="sldNum" sz="quarter" idx="5"/>
          </p:nvPr>
        </p:nvSpPr>
        <p:spPr/>
        <p:txBody>
          <a:bodyPr/>
          <a:lstStyle/>
          <a:p>
            <a:fld id="{ED3967DD-4CA9-416C-89EF-A06D60E56C8D}" type="slidenum">
              <a:rPr lang="en-US" smtClean="0"/>
              <a:t>20</a:t>
            </a:fld>
            <a:endParaRPr lang="en-US"/>
          </a:p>
        </p:txBody>
      </p:sp>
    </p:spTree>
    <p:extLst>
      <p:ext uri="{BB962C8B-B14F-4D97-AF65-F5344CB8AC3E}">
        <p14:creationId xmlns:p14="http://schemas.microsoft.com/office/powerpoint/2010/main" val="2536188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entury Schoolbook" panose="02040604050505020304" pitchFamily="18" charset="0"/>
                <a:ea typeface="Times New Roman" panose="02020603050405020304" pitchFamily="18" charset="0"/>
              </a:rPr>
              <a:t>The real issue for carriers is how to calculate the pre-dis earnings during the pandemic, handle BOE claims and what to include in the Current Earnings calculation and what not!</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21</a:t>
            </a:fld>
            <a:endParaRPr lang="en-US"/>
          </a:p>
        </p:txBody>
      </p:sp>
    </p:spTree>
    <p:extLst>
      <p:ext uri="{BB962C8B-B14F-4D97-AF65-F5344CB8AC3E}">
        <p14:creationId xmlns:p14="http://schemas.microsoft.com/office/powerpoint/2010/main" val="85795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DISABILITY INSURANCE FINANCIAL, FRAUD &amp; OCCUPATION ANALYSIS TRAINING-2019</a:t>
            </a: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Slide Number Placeholder 6"/>
          <p:cNvSpPr>
            <a:spLocks noGrp="1"/>
          </p:cNvSpPr>
          <p:nvPr>
            <p:ph type="sldNum" sz="quarter" idx="13"/>
          </p:nvPr>
        </p:nvSpPr>
        <p:spPr/>
        <p:txBody>
          <a:bodyPr/>
          <a:lstStyle/>
          <a:p>
            <a:fld id="{3FDE9658-764D-4605-ACCA-88351D05C8F1}" type="slidenum">
              <a:rPr lang="en-US" smtClean="0"/>
              <a:t>22</a:t>
            </a:fld>
            <a:endParaRPr lang="en-US" dirty="0"/>
          </a:p>
        </p:txBody>
      </p:sp>
    </p:spTree>
    <p:extLst>
      <p:ext uri="{BB962C8B-B14F-4D97-AF65-F5344CB8AC3E}">
        <p14:creationId xmlns:p14="http://schemas.microsoft.com/office/powerpoint/2010/main" val="75454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2</a:t>
            </a:fld>
            <a:endParaRPr lang="en-US"/>
          </a:p>
        </p:txBody>
      </p:sp>
    </p:spTree>
    <p:extLst>
      <p:ext uri="{BB962C8B-B14F-4D97-AF65-F5344CB8AC3E}">
        <p14:creationId xmlns:p14="http://schemas.microsoft.com/office/powerpoint/2010/main" val="3517456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23</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3253618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24</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990962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25</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3654898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26</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6654731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27</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2127864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54113"/>
            <a:ext cx="5540375" cy="3116262"/>
          </a:xfrm>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defTabSz="926013">
              <a:defRPr/>
            </a:pPr>
            <a:fld id="{3FE4026F-ADF6-4C25-AB0B-85BB429D7934}" type="slidenum">
              <a:rPr lang="fr-FR" sz="1800" kern="0">
                <a:solidFill>
                  <a:prstClr val="black"/>
                </a:solidFill>
              </a:rPr>
              <a:pPr defTabSz="926013">
                <a:defRPr/>
              </a:pPr>
              <a:t>28</a:t>
            </a:fld>
            <a:endParaRPr lang="fr-FR" sz="1800" kern="0" dirty="0">
              <a:solidFill>
                <a:prstClr val="black"/>
              </a:solidFill>
            </a:endParaRPr>
          </a:p>
        </p:txBody>
      </p:sp>
      <p:sp>
        <p:nvSpPr>
          <p:cNvPr id="5" name="Date Placeholder 4"/>
          <p:cNvSpPr>
            <a:spLocks noGrp="1"/>
          </p:cNvSpPr>
          <p:nvPr>
            <p:ph type="dt" idx="11"/>
          </p:nvPr>
        </p:nvSpPr>
        <p:spPr/>
        <p:txBody>
          <a:bodyPr/>
          <a:lstStyle/>
          <a:p>
            <a:r>
              <a:rPr lang="en-US" dirty="0"/>
              <a:t>March 7, 2019</a:t>
            </a:r>
          </a:p>
        </p:txBody>
      </p:sp>
      <p:sp>
        <p:nvSpPr>
          <p:cNvPr id="6" name="Footer Placeholder 5"/>
          <p:cNvSpPr>
            <a:spLocks noGrp="1"/>
          </p:cNvSpPr>
          <p:nvPr>
            <p:ph type="ftr" sz="quarter" idx="12"/>
          </p:nvPr>
        </p:nvSpPr>
        <p:spPr/>
        <p:txBody>
          <a:bodyPr/>
          <a:lstStyle/>
          <a:p>
            <a:r>
              <a:rPr lang="en-US" dirty="0"/>
              <a:t>Nawrocki Smith LLP, Certified Public Accountants &amp; Business Consultants</a:t>
            </a:r>
          </a:p>
        </p:txBody>
      </p:sp>
      <p:sp>
        <p:nvSpPr>
          <p:cNvPr id="7" name="Header Placeholder 6"/>
          <p:cNvSpPr>
            <a:spLocks noGrp="1"/>
          </p:cNvSpPr>
          <p:nvPr>
            <p:ph type="hdr" sz="quarter" idx="13"/>
          </p:nvPr>
        </p:nvSpPr>
        <p:spPr/>
        <p:txBody>
          <a:bodyPr/>
          <a:lstStyle/>
          <a:p>
            <a:r>
              <a:rPr lang="en-US" dirty="0"/>
              <a:t>DISABILITY INSURANCE FINANCIAL, FRAUD &amp; OCCUPATION ANALYSIS TRAINING-2019</a:t>
            </a:r>
          </a:p>
        </p:txBody>
      </p:sp>
    </p:spTree>
    <p:extLst>
      <p:ext uri="{BB962C8B-B14F-4D97-AF65-F5344CB8AC3E}">
        <p14:creationId xmlns:p14="http://schemas.microsoft.com/office/powerpoint/2010/main" val="1808190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D3967DD-4CA9-416C-89EF-A06D60E56C8D}" type="slidenum">
              <a:rPr lang="en-US" smtClean="0"/>
              <a:t>29</a:t>
            </a:fld>
            <a:endParaRPr lang="en-US"/>
          </a:p>
        </p:txBody>
      </p:sp>
    </p:spTree>
    <p:extLst>
      <p:ext uri="{BB962C8B-B14F-4D97-AF65-F5344CB8AC3E}">
        <p14:creationId xmlns:p14="http://schemas.microsoft.com/office/powerpoint/2010/main" val="202722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elements needed in my opinion</a:t>
            </a:r>
          </a:p>
          <a:p>
            <a:r>
              <a:rPr lang="en-US" dirty="0"/>
              <a:t>1- knowingly lie with intent to deceive</a:t>
            </a:r>
          </a:p>
          <a:p>
            <a:r>
              <a:rPr lang="en-US" dirty="0"/>
              <a:t>2- someone relies on the lie</a:t>
            </a:r>
          </a:p>
          <a:p>
            <a:r>
              <a:rPr lang="en-US" dirty="0"/>
              <a:t>3- a benefit is received</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3</a:t>
            </a:fld>
            <a:endParaRPr lang="en-US"/>
          </a:p>
        </p:txBody>
      </p:sp>
    </p:spTree>
    <p:extLst>
      <p:ext uri="{BB962C8B-B14F-4D97-AF65-F5344CB8AC3E}">
        <p14:creationId xmlns:p14="http://schemas.microsoft.com/office/powerpoint/2010/main" val="3570970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someone knowingly denies a benefit that is due to someone entitled to it. (any attorneys in the room that want to comment)</a:t>
            </a:r>
          </a:p>
          <a:p>
            <a:endParaRPr lang="en-US" dirty="0"/>
          </a:p>
          <a:p>
            <a:r>
              <a:rPr lang="en-US" dirty="0"/>
              <a:t>The act &amp; intent must come together.  One without the other is not a crime (this is another thing to the attorneys to argue about)</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4</a:t>
            </a:fld>
            <a:endParaRPr lang="en-US"/>
          </a:p>
        </p:txBody>
      </p:sp>
    </p:spTree>
    <p:extLst>
      <p:ext uri="{BB962C8B-B14F-4D97-AF65-F5344CB8AC3E}">
        <p14:creationId xmlns:p14="http://schemas.microsoft.com/office/powerpoint/2010/main" val="569317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Fraud triangle (Donald Cressey) CFE</a:t>
            </a:r>
          </a:p>
          <a:p>
            <a:r>
              <a:rPr lang="en-US" dirty="0"/>
              <a:t>Donald Cressey - Wikipedia</a:t>
            </a:r>
          </a:p>
          <a:p>
            <a:r>
              <a:rPr lang="en-US" dirty="0"/>
              <a:t>Donald Ray Cressey (April 27, 1919 – July 21, 1987) was an American penologist, sociologist, and criminologist who made innovative contributions to the study of organized crime, prisons, criminology, the sociology of criminal law, white-collar crime.</a:t>
            </a:r>
          </a:p>
          <a:p>
            <a:endParaRPr lang="en-US" dirty="0"/>
          </a:p>
          <a:p>
            <a:pPr marL="228600" indent="-228600">
              <a:buAutoNum type="arabicParenR"/>
            </a:pPr>
            <a:r>
              <a:rPr lang="en-US" dirty="0"/>
              <a:t>OPPORTUNITY (CERTAINLY ASSISTED DURING COVID WITH PPP LOANS), </a:t>
            </a:r>
          </a:p>
          <a:p>
            <a:pPr marL="228600" indent="-228600">
              <a:buAutoNum type="arabicParenR"/>
            </a:pPr>
            <a:r>
              <a:rPr lang="en-US" dirty="0"/>
              <a:t>2) Pressure </a:t>
            </a:r>
          </a:p>
          <a:p>
            <a:pPr marL="228600" indent="-228600">
              <a:buAutoNum type="arabicParenR"/>
            </a:pPr>
            <a:r>
              <a:rPr lang="en-US" dirty="0"/>
              <a:t>3) Rationalization</a:t>
            </a:r>
          </a:p>
        </p:txBody>
      </p:sp>
      <p:sp>
        <p:nvSpPr>
          <p:cNvPr id="4" name="Slide Number Placeholder 3"/>
          <p:cNvSpPr>
            <a:spLocks noGrp="1"/>
          </p:cNvSpPr>
          <p:nvPr>
            <p:ph type="sldNum" sz="quarter" idx="5"/>
          </p:nvPr>
        </p:nvSpPr>
        <p:spPr/>
        <p:txBody>
          <a:bodyPr/>
          <a:lstStyle/>
          <a:p>
            <a:fld id="{ED3967DD-4CA9-416C-89EF-A06D60E56C8D}" type="slidenum">
              <a:rPr lang="en-US" smtClean="0"/>
              <a:t>5</a:t>
            </a:fld>
            <a:endParaRPr lang="en-US"/>
          </a:p>
        </p:txBody>
      </p:sp>
    </p:spTree>
    <p:extLst>
      <p:ext uri="{BB962C8B-B14F-4D97-AF65-F5344CB8AC3E}">
        <p14:creationId xmlns:p14="http://schemas.microsoft.com/office/powerpoint/2010/main" val="2527067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entury Schoolbook" panose="02040604050505020304" pitchFamily="18" charset="0"/>
                <a:ea typeface="Calibri" panose="020F0502020204030204" pitchFamily="34" charset="0"/>
              </a:rPr>
              <a:t>Paycheck Protection Program</a:t>
            </a:r>
          </a:p>
          <a:p>
            <a:pPr marL="0" marR="0">
              <a:spcBef>
                <a:spcPts val="0"/>
              </a:spcBef>
              <a:spcAft>
                <a:spcPts val="0"/>
              </a:spcAft>
            </a:pPr>
            <a:r>
              <a:rPr lang="en-US" sz="1800" dirty="0">
                <a:effectLst/>
                <a:latin typeface="Century Schoolbook" panose="02040604050505020304" pitchFamily="18" charset="0"/>
                <a:ea typeface="Calibri" panose="020F0502020204030204" pitchFamily="34" charset="0"/>
              </a:rPr>
              <a:t>Approx. $800 to $900 Billion in loans</a:t>
            </a:r>
          </a:p>
          <a:p>
            <a:pPr marL="0" marR="0">
              <a:spcBef>
                <a:spcPts val="0"/>
              </a:spcBef>
              <a:spcAft>
                <a:spcPts val="0"/>
              </a:spcAft>
            </a:pPr>
            <a:r>
              <a:rPr lang="en-US" sz="1800" dirty="0">
                <a:effectLst/>
                <a:latin typeface="Century Schoolbook" panose="02040604050505020304" pitchFamily="18" charset="0"/>
                <a:ea typeface="Calibri" panose="020F0502020204030204" pitchFamily="34" charset="0"/>
              </a:rPr>
              <a:t>Set up for small business (less than 500 employees) SBA loans… 1% interest rate, no collateral needed, no personal guarantee</a:t>
            </a:r>
          </a:p>
          <a:p>
            <a:pPr marL="0" marR="0">
              <a:spcBef>
                <a:spcPts val="0"/>
              </a:spcBef>
              <a:spcAft>
                <a:spcPts val="0"/>
              </a:spcAft>
            </a:pPr>
            <a:r>
              <a:rPr lang="en-US" sz="1800" dirty="0">
                <a:effectLst/>
                <a:latin typeface="Century Schoolbook" panose="02040604050505020304" pitchFamily="18" charset="0"/>
                <a:ea typeface="Calibri" panose="020F0502020204030204" pitchFamily="34" charset="0"/>
              </a:rPr>
              <a:t>Very different from the bank climate today.  Fed increasing rates &amp; Failure of SVB &amp; Signature Bank lead to a very tough lending environment.  6-7% interest rates, usage fees for business lines of credit, banks reducing or decreasing loc and all when money is needed most by small business leading into a recession.</a:t>
            </a:r>
          </a:p>
          <a:p>
            <a:pPr marL="0" marR="0">
              <a:spcBef>
                <a:spcPts val="0"/>
              </a:spcBef>
              <a:spcAft>
                <a:spcPts val="0"/>
              </a:spcAft>
            </a:pPr>
            <a:r>
              <a:rPr lang="en-US" sz="1800" dirty="0">
                <a:effectLst/>
                <a:latin typeface="Century Schoolbook" panose="02040604050505020304" pitchFamily="18" charset="0"/>
                <a:ea typeface="Calibri" panose="020F0502020204030204" pitchFamily="34" charset="0"/>
              </a:rPr>
              <a:t>  application – 2.5 times average monthly payroll, max. loan $10M (round 1 - $349B started on 4/3/2020 ended 4/16/2020 funds gone for round 1) (Round 2 max loan $2M – $300+ Billion)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entury Schoolbook" panose="02040604050505020304" pitchFamily="18" charset="0"/>
                <a:ea typeface="Times New Roman" panose="02020603050405020304" pitchFamily="18" charset="0"/>
              </a:rPr>
              <a:t>Program was easy to use and access</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entury Schoolbook" panose="02040604050505020304" pitchFamily="18" charset="0"/>
                <a:ea typeface="Times New Roman" panose="02020603050405020304" pitchFamily="18" charset="0"/>
              </a:rPr>
              <a:t>Everyone was approved-the underwriting was nearly non-existent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entury Schoolbook" panose="02040604050505020304" pitchFamily="18" charset="0"/>
                <a:ea typeface="Times New Roman" panose="02020603050405020304" pitchFamily="18" charset="0"/>
              </a:rPr>
              <a:t>The forgiveness process, at the outset, seemed as if it would be difficult but that was reduced when just after the process commenced they reduced the requirement for borrowers to “prove their need for the loan” thus making any “half-decent application” for a loan legit </a:t>
            </a:r>
          </a:p>
          <a:p>
            <a:pPr marL="0" marR="0" lvl="0" indent="0">
              <a:spcBef>
                <a:spcPts val="0"/>
              </a:spcBef>
              <a:spcAft>
                <a:spcPts val="0"/>
              </a:spcAft>
              <a:buFont typeface="Symbol" panose="05050102010706020507" pitchFamily="18" charset="2"/>
              <a:buNone/>
            </a:pPr>
            <a:r>
              <a:rPr lang="en-US" sz="1800" dirty="0">
                <a:effectLst/>
                <a:latin typeface="Century Schoolbook" panose="02040604050505020304" pitchFamily="18" charset="0"/>
                <a:ea typeface="Calibri" panose="020F0502020204030204" pitchFamily="34" charset="0"/>
              </a:rPr>
              <a:t>Approx 92% of loans forgiven as of 1/9/2023</a:t>
            </a:r>
          </a:p>
          <a:p>
            <a:pPr marL="0" marR="0" lvl="0" indent="0">
              <a:spcBef>
                <a:spcPts val="0"/>
              </a:spcBef>
              <a:spcAft>
                <a:spcPts val="0"/>
              </a:spcAft>
              <a:buFont typeface="Symbol" panose="05050102010706020507" pitchFamily="18" charset="2"/>
              <a:buNone/>
            </a:pPr>
            <a:r>
              <a:rPr lang="en-US" sz="1800" dirty="0">
                <a:effectLst/>
                <a:latin typeface="Century Schoolbook" panose="02040604050505020304" pitchFamily="18" charset="0"/>
                <a:ea typeface="Calibri" panose="020F0502020204030204" pitchFamily="34" charset="0"/>
              </a:rPr>
              <a:t>Determined to be NON-taxable after some back and forth with the IRS and congress</a:t>
            </a:r>
          </a:p>
          <a:p>
            <a:pPr marL="0" marR="0" lvl="0" indent="0">
              <a:spcBef>
                <a:spcPts val="0"/>
              </a:spcBef>
              <a:spcAft>
                <a:spcPts val="0"/>
              </a:spcAft>
              <a:buFont typeface="Symbol" panose="05050102010706020507" pitchFamily="18" charset="2"/>
              <a:buNone/>
            </a:pPr>
            <a:r>
              <a:rPr lang="en-US" sz="1800" dirty="0">
                <a:effectLst/>
                <a:latin typeface="Century Schoolbook" panose="02040604050505020304" pitchFamily="18" charset="0"/>
                <a:ea typeface="Calibri" panose="020F0502020204030204" pitchFamily="34" charset="0"/>
              </a:rPr>
              <a:t>PPP look up </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D3967DD-4CA9-416C-89EF-A06D60E56C8D}" type="slidenum">
              <a:rPr lang="en-US" smtClean="0"/>
              <a:t>6</a:t>
            </a:fld>
            <a:endParaRPr lang="en-US"/>
          </a:p>
        </p:txBody>
      </p:sp>
    </p:spTree>
    <p:extLst>
      <p:ext uri="{BB962C8B-B14F-4D97-AF65-F5344CB8AC3E}">
        <p14:creationId xmlns:p14="http://schemas.microsoft.com/office/powerpoint/2010/main" val="1483351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Fast track loan approvals easy to get loan proceeds forgiven, not taxable </a:t>
            </a:r>
          </a:p>
          <a:p>
            <a:r>
              <a:rPr lang="en-US" dirty="0"/>
              <a:t>Banks did not want these loans on the books and in my opinion motivated to forgive them</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7</a:t>
            </a:fld>
            <a:endParaRPr lang="en-US"/>
          </a:p>
        </p:txBody>
      </p:sp>
    </p:spTree>
    <p:extLst>
      <p:ext uri="{BB962C8B-B14F-4D97-AF65-F5344CB8AC3E}">
        <p14:creationId xmlns:p14="http://schemas.microsoft.com/office/powerpoint/2010/main" val="1359695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“Tax Preparers/CPA/Trusted Professional” case example (the largest $44M fraud of my examples)</a:t>
            </a:r>
          </a:p>
          <a:p>
            <a:r>
              <a:rPr lang="en-US" dirty="0"/>
              <a:t>Two (2) part Fraud </a:t>
            </a:r>
          </a:p>
          <a:p>
            <a:r>
              <a:rPr lang="en-US" dirty="0"/>
              <a:t>Tax Return fraud ($19M)</a:t>
            </a:r>
          </a:p>
          <a:p>
            <a:r>
              <a:rPr lang="en-US" dirty="0"/>
              <a:t>PPP Fraud ($25M)</a:t>
            </a:r>
          </a:p>
          <a:p>
            <a:r>
              <a:rPr lang="en-US" dirty="0"/>
              <a:t>Seized $17.4M in funds</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8</a:t>
            </a:fld>
            <a:endParaRPr lang="en-US"/>
          </a:p>
        </p:txBody>
      </p:sp>
    </p:spTree>
    <p:extLst>
      <p:ext uri="{BB962C8B-B14F-4D97-AF65-F5344CB8AC3E}">
        <p14:creationId xmlns:p14="http://schemas.microsoft.com/office/powerpoint/2010/main" val="3075944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is being LOOKED AT” case example</a:t>
            </a:r>
          </a:p>
          <a:p>
            <a:r>
              <a:rPr lang="en-US" dirty="0"/>
              <a:t>Joke – I know most of you will remember very little of what say in this session but you will remember this</a:t>
            </a:r>
          </a:p>
          <a:p>
            <a:r>
              <a:rPr lang="en-US" dirty="0"/>
              <a:t>Josh Bellamy - $1.2M in PPP fraud, NFL  wide receiver, Kansas City Chiefs, age 32, 3 years in jail, 12/10/2021 DOJ notice, used proceeds for jewelry &amp; Hard Rock Hotel &amp; Casino stays  </a:t>
            </a:r>
          </a:p>
          <a:p>
            <a:endParaRPr lang="en-US" dirty="0"/>
          </a:p>
        </p:txBody>
      </p:sp>
      <p:sp>
        <p:nvSpPr>
          <p:cNvPr id="4" name="Slide Number Placeholder 3"/>
          <p:cNvSpPr>
            <a:spLocks noGrp="1"/>
          </p:cNvSpPr>
          <p:nvPr>
            <p:ph type="sldNum" sz="quarter" idx="5"/>
          </p:nvPr>
        </p:nvSpPr>
        <p:spPr/>
        <p:txBody>
          <a:bodyPr/>
          <a:lstStyle/>
          <a:p>
            <a:fld id="{ED3967DD-4CA9-416C-89EF-A06D60E56C8D}" type="slidenum">
              <a:rPr lang="en-US" smtClean="0"/>
              <a:t>10</a:t>
            </a:fld>
            <a:endParaRPr lang="en-US"/>
          </a:p>
        </p:txBody>
      </p:sp>
    </p:spTree>
    <p:extLst>
      <p:ext uri="{BB962C8B-B14F-4D97-AF65-F5344CB8AC3E}">
        <p14:creationId xmlns:p14="http://schemas.microsoft.com/office/powerpoint/2010/main" val="42520996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1">
            <a:extLst>
              <a:ext uri="{FF2B5EF4-FFF2-40B4-BE49-F238E27FC236}">
                <a16:creationId xmlns:a16="http://schemas.microsoft.com/office/drawing/2014/main" id="{7AA6D0FB-141A-2F49-BFD2-357AE6A0CC6C}"/>
              </a:ext>
            </a:extLst>
          </p:cNvPr>
          <p:cNvPicPr>
            <a:picLocks noChangeAspect="1"/>
          </p:cNvPicPr>
          <p:nvPr userDrawn="1"/>
        </p:nvPicPr>
        <p:blipFill rotWithShape="1">
          <a:blip r:embed="rId2"/>
          <a:srcRect b="15730"/>
          <a:stretch/>
        </p:blipFill>
        <p:spPr>
          <a:xfrm>
            <a:off x="0" y="12"/>
            <a:ext cx="12192000" cy="6857988"/>
          </a:xfrm>
          <a:prstGeom prst="rect">
            <a:avLst/>
          </a:prstGeom>
        </p:spPr>
      </p:pic>
      <p:sp>
        <p:nvSpPr>
          <p:cNvPr id="2" name="Title 1">
            <a:extLst>
              <a:ext uri="{FF2B5EF4-FFF2-40B4-BE49-F238E27FC236}">
                <a16:creationId xmlns:a16="http://schemas.microsoft.com/office/drawing/2014/main" id="{B345610A-17B4-4656-93CF-E1D9982860F7}"/>
              </a:ext>
            </a:extLst>
          </p:cNvPr>
          <p:cNvSpPr>
            <a:spLocks noGrp="1"/>
          </p:cNvSpPr>
          <p:nvPr>
            <p:ph type="ctrTitle" hasCustomPrompt="1"/>
          </p:nvPr>
        </p:nvSpPr>
        <p:spPr>
          <a:xfrm>
            <a:off x="912629" y="1838848"/>
            <a:ext cx="5935540" cy="2229618"/>
          </a:xfrm>
        </p:spPr>
        <p:txBody>
          <a:bodyPr anchor="t">
            <a:normAutofit/>
          </a:bodyPr>
          <a:lstStyle>
            <a:lvl1pPr algn="l">
              <a:defRPr sz="4000"/>
            </a:lvl1pPr>
          </a:lstStyle>
          <a:p>
            <a:r>
              <a:rPr lang="en-US" dirty="0"/>
              <a:t>Session Title</a:t>
            </a:r>
            <a:br>
              <a:rPr lang="en-US" dirty="0"/>
            </a:br>
            <a:r>
              <a:rPr lang="en-US" dirty="0"/>
              <a:t>Date</a:t>
            </a:r>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hasCustomPrompt="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Speakers</a:t>
            </a:r>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0D4E46AA-1EC0-4433-9956-E798E94A6FB7}" type="datetimeFigureOut">
              <a:rPr lang="en-US" smtClean="0"/>
              <a:t>5/17/2023</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a:xfrm>
            <a:off x="6767622" y="6356350"/>
            <a:ext cx="4040373"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7" name="Picture 6" descr="Text&#10;&#10;Description automatically generated">
            <a:extLst>
              <a:ext uri="{FF2B5EF4-FFF2-40B4-BE49-F238E27FC236}">
                <a16:creationId xmlns:a16="http://schemas.microsoft.com/office/drawing/2014/main" id="{0B35AD8B-D39E-E348-A355-3E99AD5182BB}"/>
              </a:ext>
            </a:extLst>
          </p:cNvPr>
          <p:cNvPicPr>
            <a:picLocks noChangeAspect="1"/>
          </p:cNvPicPr>
          <p:nvPr userDrawn="1"/>
        </p:nvPicPr>
        <p:blipFill>
          <a:blip r:embed="rId3"/>
          <a:stretch>
            <a:fillRect/>
          </a:stretch>
        </p:blipFill>
        <p:spPr>
          <a:xfrm>
            <a:off x="0" y="0"/>
            <a:ext cx="4406900" cy="1524000"/>
          </a:xfrm>
          <a:prstGeom prst="rect">
            <a:avLst/>
          </a:prstGeom>
        </p:spPr>
      </p:pic>
    </p:spTree>
    <p:extLst>
      <p:ext uri="{BB962C8B-B14F-4D97-AF65-F5344CB8AC3E}">
        <p14:creationId xmlns:p14="http://schemas.microsoft.com/office/powerpoint/2010/main" val="2022461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7" name="Picture 6" descr="Text&#10;&#10;Description automatically generated">
            <a:extLst>
              <a:ext uri="{FF2B5EF4-FFF2-40B4-BE49-F238E27FC236}">
                <a16:creationId xmlns:a16="http://schemas.microsoft.com/office/drawing/2014/main" id="{35C9AC4C-E93D-974E-A11F-EE18F0D93C78}"/>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8" name="Title 1">
            <a:extLst>
              <a:ext uri="{FF2B5EF4-FFF2-40B4-BE49-F238E27FC236}">
                <a16:creationId xmlns:a16="http://schemas.microsoft.com/office/drawing/2014/main" id="{8A51E6C6-AEC1-F747-8A54-4DD274882944}"/>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363825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a:xfrm>
            <a:off x="5538163" y="6380413"/>
            <a:ext cx="723014" cy="365125"/>
          </a:xfrm>
        </p:spPr>
        <p:txBody>
          <a:bodyPr/>
          <a:lstStyle/>
          <a:p>
            <a:fld id="{70C38C08-47C7-4847-B0BE-B9D8DEEB3D1B}" type="slidenum">
              <a:rPr lang="en-US" smtClean="0"/>
              <a:t>‹#›</a:t>
            </a:fld>
            <a:endParaRPr lang="en-US"/>
          </a:p>
        </p:txBody>
      </p:sp>
      <p:pic>
        <p:nvPicPr>
          <p:cNvPr id="7" name="Picture 6" descr="Text&#10;&#10;Description automatically generated">
            <a:extLst>
              <a:ext uri="{FF2B5EF4-FFF2-40B4-BE49-F238E27FC236}">
                <a16:creationId xmlns:a16="http://schemas.microsoft.com/office/drawing/2014/main" id="{A3820B62-5DD5-9844-89D2-CB07E2D459F8}"/>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8" name="Title 1">
            <a:extLst>
              <a:ext uri="{FF2B5EF4-FFF2-40B4-BE49-F238E27FC236}">
                <a16:creationId xmlns:a16="http://schemas.microsoft.com/office/drawing/2014/main" id="{F99180DF-3FD1-C848-ADA8-3B9C4CAD1965}"/>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667767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E4DF0F-1E3C-4569-A537-1A5900CF7B12}" type="datetime1">
              <a:rPr lang="en-US" smtClean="0"/>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08AE93-C9C6-494E-8F65-9AEFAC3DAEAC}" type="slidenum">
              <a:rPr lang="en-US" smtClean="0"/>
              <a:t>‹#›</a:t>
            </a:fld>
            <a:endParaRPr lang="en-US" dirty="0"/>
          </a:p>
        </p:txBody>
      </p:sp>
    </p:spTree>
    <p:extLst>
      <p:ext uri="{BB962C8B-B14F-4D97-AF65-F5344CB8AC3E}">
        <p14:creationId xmlns:p14="http://schemas.microsoft.com/office/powerpoint/2010/main" val="281092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a:xfrm>
            <a:off x="5478005" y="6332287"/>
            <a:ext cx="723014" cy="365125"/>
          </a:xfrm>
        </p:spPr>
        <p:txBody>
          <a:bodyPr/>
          <a:lstStyle/>
          <a:p>
            <a:fld id="{70C38C08-47C7-4847-B0BE-B9D8DEEB3D1B}" type="slidenum">
              <a:rPr lang="en-US" smtClean="0"/>
              <a:t>‹#›</a:t>
            </a:fld>
            <a:endParaRPr lang="en-US" dirty="0"/>
          </a:p>
        </p:txBody>
      </p:sp>
      <p:pic>
        <p:nvPicPr>
          <p:cNvPr id="7" name="Picture 6" descr="Text&#10;&#10;Description automatically generated">
            <a:extLst>
              <a:ext uri="{FF2B5EF4-FFF2-40B4-BE49-F238E27FC236}">
                <a16:creationId xmlns:a16="http://schemas.microsoft.com/office/drawing/2014/main" id="{74CD2F3B-7FA2-654C-BF3E-621DBCDF07D9}"/>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4" name="Title 1">
            <a:extLst>
              <a:ext uri="{FF2B5EF4-FFF2-40B4-BE49-F238E27FC236}">
                <a16:creationId xmlns:a16="http://schemas.microsoft.com/office/drawing/2014/main" id="{2BF40378-FB67-A445-A933-29BADBE085FF}"/>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5" name="Title 1">
            <a:extLst>
              <a:ext uri="{FF2B5EF4-FFF2-40B4-BE49-F238E27FC236}">
                <a16:creationId xmlns:a16="http://schemas.microsoft.com/office/drawing/2014/main" id="{3CF75BCD-15E2-B843-AAB4-F0285843BE0B}"/>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3636712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7" name="Picture 6" descr="Text&#10;&#10;Description automatically generated">
            <a:extLst>
              <a:ext uri="{FF2B5EF4-FFF2-40B4-BE49-F238E27FC236}">
                <a16:creationId xmlns:a16="http://schemas.microsoft.com/office/drawing/2014/main" id="{96D9F699-2C36-0A41-B94E-D044B39ACFDB}"/>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8" name="Title 1">
            <a:extLst>
              <a:ext uri="{FF2B5EF4-FFF2-40B4-BE49-F238E27FC236}">
                <a16:creationId xmlns:a16="http://schemas.microsoft.com/office/drawing/2014/main" id="{262CEC0B-BE8B-5746-BAC5-F867622C0EBD}"/>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87421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8" name="Picture 7" descr="Text&#10;&#10;Description automatically generated">
            <a:extLst>
              <a:ext uri="{FF2B5EF4-FFF2-40B4-BE49-F238E27FC236}">
                <a16:creationId xmlns:a16="http://schemas.microsoft.com/office/drawing/2014/main" id="{3182B76D-21F7-314E-B359-31B507642BE2}"/>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9" name="Title 1">
            <a:extLst>
              <a:ext uri="{FF2B5EF4-FFF2-40B4-BE49-F238E27FC236}">
                <a16:creationId xmlns:a16="http://schemas.microsoft.com/office/drawing/2014/main" id="{4FE17FF1-44FD-1A41-9E13-68560F4B7A90}"/>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1630533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10" name="Picture 9" descr="Text&#10;&#10;Description automatically generated">
            <a:extLst>
              <a:ext uri="{FF2B5EF4-FFF2-40B4-BE49-F238E27FC236}">
                <a16:creationId xmlns:a16="http://schemas.microsoft.com/office/drawing/2014/main" id="{4BF2FE23-EEDC-6349-8680-A5F238DFA769}"/>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11" name="Title 1">
            <a:extLst>
              <a:ext uri="{FF2B5EF4-FFF2-40B4-BE49-F238E27FC236}">
                <a16:creationId xmlns:a16="http://schemas.microsoft.com/office/drawing/2014/main" id="{166991AB-ABAB-E341-AA99-C9DAADB01219}"/>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199059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dirty="0"/>
              <a:t>Click to edit Master title style</a:t>
            </a:r>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6" name="Picture 5" descr="Text&#10;&#10;Description automatically generated">
            <a:extLst>
              <a:ext uri="{FF2B5EF4-FFF2-40B4-BE49-F238E27FC236}">
                <a16:creationId xmlns:a16="http://schemas.microsoft.com/office/drawing/2014/main" id="{9FB97327-F05D-A740-A1B8-11D27216E3BF}"/>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7" name="Title 1">
            <a:extLst>
              <a:ext uri="{FF2B5EF4-FFF2-40B4-BE49-F238E27FC236}">
                <a16:creationId xmlns:a16="http://schemas.microsoft.com/office/drawing/2014/main" id="{5D5D2AEE-5996-7844-B6E0-8613BD7EFED5}"/>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80894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5" name="Picture 4" descr="Text&#10;&#10;Description automatically generated">
            <a:extLst>
              <a:ext uri="{FF2B5EF4-FFF2-40B4-BE49-F238E27FC236}">
                <a16:creationId xmlns:a16="http://schemas.microsoft.com/office/drawing/2014/main" id="{CEB5FCC9-1149-4346-B83F-67B738B7B14C}"/>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6" name="Title 1">
            <a:extLst>
              <a:ext uri="{FF2B5EF4-FFF2-40B4-BE49-F238E27FC236}">
                <a16:creationId xmlns:a16="http://schemas.microsoft.com/office/drawing/2014/main" id="{CDC3AA1F-E461-1244-8560-D683A82F5E6B}"/>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1248838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8" name="Picture 7" descr="Text&#10;&#10;Description automatically generated">
            <a:extLst>
              <a:ext uri="{FF2B5EF4-FFF2-40B4-BE49-F238E27FC236}">
                <a16:creationId xmlns:a16="http://schemas.microsoft.com/office/drawing/2014/main" id="{C3BA697E-AA78-D542-BCD2-DF685F55A7BE}"/>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9" name="Title 1">
            <a:extLst>
              <a:ext uri="{FF2B5EF4-FFF2-40B4-BE49-F238E27FC236}">
                <a16:creationId xmlns:a16="http://schemas.microsoft.com/office/drawing/2014/main" id="{12B4A282-A036-7C40-8DC4-01C4E4DD6247}"/>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166838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38C08-47C7-4847-B0BE-B9D8DEEB3D1B}" type="slidenum">
              <a:rPr lang="en-US" smtClean="0"/>
              <a:t>‹#›</a:t>
            </a:fld>
            <a:endParaRPr lang="en-US"/>
          </a:p>
        </p:txBody>
      </p:sp>
      <p:pic>
        <p:nvPicPr>
          <p:cNvPr id="8" name="Picture 7" descr="Text&#10;&#10;Description automatically generated">
            <a:extLst>
              <a:ext uri="{FF2B5EF4-FFF2-40B4-BE49-F238E27FC236}">
                <a16:creationId xmlns:a16="http://schemas.microsoft.com/office/drawing/2014/main" id="{45022BB1-1069-594F-8811-8F69B13C9479}"/>
              </a:ext>
            </a:extLst>
          </p:cNvPr>
          <p:cNvPicPr>
            <a:picLocks noChangeAspect="1"/>
          </p:cNvPicPr>
          <p:nvPr userDrawn="1"/>
        </p:nvPicPr>
        <p:blipFill>
          <a:blip r:embed="rId2"/>
          <a:stretch>
            <a:fillRect/>
          </a:stretch>
        </p:blipFill>
        <p:spPr>
          <a:xfrm>
            <a:off x="0" y="5850269"/>
            <a:ext cx="2914022" cy="1007731"/>
          </a:xfrm>
          <a:prstGeom prst="rect">
            <a:avLst/>
          </a:prstGeom>
        </p:spPr>
      </p:pic>
      <p:sp>
        <p:nvSpPr>
          <p:cNvPr id="9" name="Title 1">
            <a:extLst>
              <a:ext uri="{FF2B5EF4-FFF2-40B4-BE49-F238E27FC236}">
                <a16:creationId xmlns:a16="http://schemas.microsoft.com/office/drawing/2014/main" id="{84EB7CC6-AA13-4240-897F-E45460D56140}"/>
              </a:ext>
            </a:extLst>
          </p:cNvPr>
          <p:cNvSpPr txBox="1">
            <a:spLocks/>
          </p:cNvSpPr>
          <p:nvPr userDrawn="1"/>
        </p:nvSpPr>
        <p:spPr>
          <a:xfrm>
            <a:off x="8650707" y="5854435"/>
            <a:ext cx="3782860" cy="1003565"/>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a:lstStyle>
          <a:p>
            <a:r>
              <a:rPr lang="en-US" dirty="0"/>
              <a:t>Speaker Logo (optional)</a:t>
            </a:r>
          </a:p>
        </p:txBody>
      </p:sp>
    </p:spTree>
    <p:extLst>
      <p:ext uri="{BB962C8B-B14F-4D97-AF65-F5344CB8AC3E}">
        <p14:creationId xmlns:p14="http://schemas.microsoft.com/office/powerpoint/2010/main" val="163913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0"/>
            <a:ext cx="10363200" cy="131444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853369"/>
            <a:ext cx="10363200" cy="308846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0D4E46AA-1EC0-4433-9956-E798E94A6FB7}" type="datetimeFigureOut">
              <a:rPr lang="en-US" smtClean="0"/>
              <a:pPr/>
              <a:t>5/17/2023</a:t>
            </a:fld>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5429879" y="6308224"/>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38C08-47C7-4847-B0BE-B9D8DEEB3D1B}" type="slidenum">
              <a:rPr lang="en-US" smtClean="0"/>
              <a:pPr/>
              <a:t>‹#›</a:t>
            </a:fld>
            <a:endParaRPr lang="en-US" dirty="0"/>
          </a:p>
        </p:txBody>
      </p:sp>
    </p:spTree>
    <p:extLst>
      <p:ext uri="{BB962C8B-B14F-4D97-AF65-F5344CB8AC3E}">
        <p14:creationId xmlns:p14="http://schemas.microsoft.com/office/powerpoint/2010/main" val="960203121"/>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33" r:id="rId6"/>
    <p:sldLayoutId id="2147483728" r:id="rId7"/>
    <p:sldLayoutId id="2147483729" r:id="rId8"/>
    <p:sldLayoutId id="2147483730" r:id="rId9"/>
    <p:sldLayoutId id="2147483732" r:id="rId10"/>
    <p:sldLayoutId id="2147483731" r:id="rId11"/>
    <p:sldLayoutId id="2147483735" r:id="rId12"/>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SzPct val="87000"/>
        <a:buFontTx/>
        <a:buNone/>
        <a:defRPr sz="1800"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594360" indent="0" algn="l" defTabSz="914400" rtl="0" eaLnBrk="1" latinLnBrk="0" hangingPunct="1">
        <a:lnSpc>
          <a:spcPct val="120000"/>
        </a:lnSpc>
        <a:spcBef>
          <a:spcPts val="500"/>
        </a:spcBef>
        <a:buSzPct val="87000"/>
        <a:buFontTx/>
        <a:buNone/>
        <a:defRPr sz="1400"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www.federalpay.org/paycheck-protection-progra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3" name="Straight Connector 132">
            <a:extLst>
              <a:ext uri="{FF2B5EF4-FFF2-40B4-BE49-F238E27FC236}">
                <a16:creationId xmlns:a16="http://schemas.microsoft.com/office/drawing/2014/main" id="{F209B62C-3402-4623-9A7C-AA048B56F8C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135" name="Rectangle 134">
            <a:extLst>
              <a:ext uri="{FF2B5EF4-FFF2-40B4-BE49-F238E27FC236}">
                <a16:creationId xmlns:a16="http://schemas.microsoft.com/office/drawing/2014/main" id="{ABA4FDDF-F59C-428B-8603-3A86D75931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9" name="Picture 128" descr="Text&#10;&#10;Description automatically generated">
            <a:extLst>
              <a:ext uri="{FF2B5EF4-FFF2-40B4-BE49-F238E27FC236}">
                <a16:creationId xmlns:a16="http://schemas.microsoft.com/office/drawing/2014/main" id="{63997CE6-7BD8-684F-831B-186418FBC0FD}"/>
              </a:ext>
            </a:extLst>
          </p:cNvPr>
          <p:cNvPicPr>
            <a:picLocks noChangeAspect="1"/>
          </p:cNvPicPr>
          <p:nvPr/>
        </p:nvPicPr>
        <p:blipFill>
          <a:blip r:embed="rId3"/>
          <a:stretch>
            <a:fillRect/>
          </a:stretch>
        </p:blipFill>
        <p:spPr>
          <a:xfrm>
            <a:off x="0" y="0"/>
            <a:ext cx="4406900" cy="1524000"/>
          </a:xfrm>
          <a:prstGeom prst="rect">
            <a:avLst/>
          </a:prstGeom>
        </p:spPr>
      </p:pic>
      <p:sp>
        <p:nvSpPr>
          <p:cNvPr id="131" name="Title 1">
            <a:extLst>
              <a:ext uri="{FF2B5EF4-FFF2-40B4-BE49-F238E27FC236}">
                <a16:creationId xmlns:a16="http://schemas.microsoft.com/office/drawing/2014/main" id="{61074B86-FD0B-5F42-955E-B213270C8E6B}"/>
              </a:ext>
            </a:extLst>
          </p:cNvPr>
          <p:cNvSpPr>
            <a:spLocks noGrp="1"/>
          </p:cNvSpPr>
          <p:nvPr>
            <p:ph type="ctrTitle" hasCustomPrompt="1"/>
          </p:nvPr>
        </p:nvSpPr>
        <p:spPr>
          <a:xfrm>
            <a:off x="480508" y="1703276"/>
            <a:ext cx="9144000" cy="2387600"/>
          </a:xfrm>
          <a:prstGeom prst="rect">
            <a:avLst/>
          </a:prstGeom>
        </p:spPr>
        <p:txBody>
          <a:bodyPr anchor="b">
            <a:normAutofit/>
          </a:bodyPr>
          <a:lstStyle>
            <a:lvl1pPr algn="l">
              <a:defRPr sz="6000">
                <a:solidFill>
                  <a:schemeClr val="tx1"/>
                </a:solidFill>
              </a:defRPr>
            </a:lvl1pPr>
          </a:lstStyle>
          <a:p>
            <a:r>
              <a:rPr lang="en-US" b="1" dirty="0"/>
              <a:t>PPP Fraud &amp; DI Claims</a:t>
            </a:r>
            <a:br>
              <a:rPr lang="en-US" b="1" dirty="0"/>
            </a:br>
            <a:r>
              <a:rPr lang="en-US" sz="4000" b="1" dirty="0"/>
              <a:t>Virtual Meeting: Thursday, May 18, 2023</a:t>
            </a:r>
          </a:p>
        </p:txBody>
      </p:sp>
      <p:sp>
        <p:nvSpPr>
          <p:cNvPr id="132" name="Subtitle 2">
            <a:extLst>
              <a:ext uri="{FF2B5EF4-FFF2-40B4-BE49-F238E27FC236}">
                <a16:creationId xmlns:a16="http://schemas.microsoft.com/office/drawing/2014/main" id="{279639B2-2826-B04D-B2BD-26B47FCDBE66}"/>
              </a:ext>
            </a:extLst>
          </p:cNvPr>
          <p:cNvSpPr>
            <a:spLocks noGrp="1"/>
          </p:cNvSpPr>
          <p:nvPr>
            <p:ph type="subTitle" idx="1" hasCustomPrompt="1"/>
          </p:nvPr>
        </p:nvSpPr>
        <p:spPr>
          <a:xfrm>
            <a:off x="448235" y="4172193"/>
            <a:ext cx="9144000" cy="1655762"/>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Speakers: 	Ernest Patrick Smith &amp; </a:t>
            </a:r>
          </a:p>
          <a:p>
            <a:r>
              <a:rPr lang="en-US" dirty="0"/>
              <a:t>			John Hoffman</a:t>
            </a:r>
          </a:p>
        </p:txBody>
      </p:sp>
      <p:grpSp>
        <p:nvGrpSpPr>
          <p:cNvPr id="3" name="Group 2">
            <a:extLst>
              <a:ext uri="{FF2B5EF4-FFF2-40B4-BE49-F238E27FC236}">
                <a16:creationId xmlns:a16="http://schemas.microsoft.com/office/drawing/2014/main" id="{0058DD91-532F-9F6B-B273-697AC9E7B2EE}"/>
              </a:ext>
            </a:extLst>
          </p:cNvPr>
          <p:cNvGrpSpPr/>
          <p:nvPr/>
        </p:nvGrpSpPr>
        <p:grpSpPr>
          <a:xfrm>
            <a:off x="0" y="-24342"/>
            <a:ext cx="4829453" cy="1706973"/>
            <a:chOff x="0" y="-24342"/>
            <a:chExt cx="4829453" cy="1706973"/>
          </a:xfrm>
        </p:grpSpPr>
        <p:sp>
          <p:nvSpPr>
            <p:cNvPr id="2" name="Rectangle 1">
              <a:extLst>
                <a:ext uri="{FF2B5EF4-FFF2-40B4-BE49-F238E27FC236}">
                  <a16:creationId xmlns:a16="http://schemas.microsoft.com/office/drawing/2014/main" id="{D23DE724-7424-9CFD-F723-ECC21DFE34DC}"/>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A7F9C441-4D7D-C671-33BA-90B852C8A3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1450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22A5B0-14F6-E720-1EE7-09825C04A389}"/>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D058D4E7-03AC-F179-25C0-E4693FFD47C6}"/>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4035FB45-F2D7-867C-B876-06AF036BAF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8" y="942975"/>
            <a:ext cx="9564871" cy="4463526"/>
          </a:xfrm>
        </p:spPr>
        <p:txBody>
          <a:bodyPr>
            <a:noAutofit/>
          </a:bodyPr>
          <a:lstStyle/>
          <a:p>
            <a:r>
              <a:rPr lang="en-US" sz="2200" dirty="0"/>
              <a:t>Even celebrities have been called out and investigated for </a:t>
            </a:r>
            <a:br>
              <a:rPr lang="en-US" sz="2200" dirty="0"/>
            </a:br>
            <a:r>
              <a:rPr lang="en-US" sz="2200" dirty="0"/>
              <a:t>fraudulent PPP loan frauds.</a:t>
            </a:r>
            <a:br>
              <a:rPr lang="en-US" sz="2200" dirty="0"/>
            </a:br>
            <a:br>
              <a:rPr lang="en-US" sz="2200" dirty="0"/>
            </a:br>
            <a:r>
              <a:rPr lang="en-US" sz="2200" dirty="0"/>
              <a:t>This list includes celebrities from </a:t>
            </a:r>
            <a:r>
              <a:rPr lang="en-US" sz="2200" b="1" dirty="0"/>
              <a:t>Kanye West (for his clothing and sneaker brand, Yeezy)</a:t>
            </a:r>
            <a:r>
              <a:rPr lang="en-US" sz="2200" dirty="0"/>
              <a:t> to </a:t>
            </a:r>
            <a:r>
              <a:rPr lang="en-US" sz="2200" b="1" dirty="0"/>
              <a:t>Reese Witherspoon (for her clothing brand, Draper James).</a:t>
            </a:r>
            <a:br>
              <a:rPr lang="en-US" sz="2200" dirty="0"/>
            </a:br>
            <a:r>
              <a:rPr lang="en-US" sz="2200" dirty="0"/>
              <a:t>West and Witherspoon have </a:t>
            </a:r>
            <a:r>
              <a:rPr lang="en-US" sz="2200" b="1" u="sng" dirty="0"/>
              <a:t>NOT</a:t>
            </a:r>
            <a:r>
              <a:rPr lang="en-US" sz="2200" dirty="0"/>
              <a:t> been found to be using their PPP loans fraudulently, but others have. </a:t>
            </a:r>
            <a:br>
              <a:rPr lang="en-US" sz="2200" dirty="0"/>
            </a:br>
            <a:br>
              <a:rPr lang="en-US" sz="2200" dirty="0"/>
            </a:br>
            <a:r>
              <a:rPr lang="en-US" sz="2200" dirty="0"/>
              <a:t>Rapper and former Love &amp; Hip Hop: Atlanta star </a:t>
            </a:r>
            <a:r>
              <a:rPr lang="en-US" sz="2200" b="1" dirty="0"/>
              <a:t>Mo </a:t>
            </a:r>
            <a:r>
              <a:rPr lang="en-US" sz="2200" b="1" dirty="0" err="1"/>
              <a:t>Fayne</a:t>
            </a:r>
            <a:r>
              <a:rPr lang="en-US" sz="2200" b="1" dirty="0"/>
              <a:t> </a:t>
            </a:r>
            <a:r>
              <a:rPr lang="en-US" sz="2200" dirty="0"/>
              <a:t>was sentenced to 17.5 years in prison and given a $4.4 million restitution bill. </a:t>
            </a:r>
            <a:br>
              <a:rPr lang="en-US" sz="2200" dirty="0"/>
            </a:br>
            <a:br>
              <a:rPr lang="en-US" sz="2200" dirty="0"/>
            </a:br>
            <a:r>
              <a:rPr lang="en-US" sz="2200" dirty="0"/>
              <a:t>The NFL's Josh Bellamy was arrested for participating in a PPP fraud scheme in which people applied for more than $24 million in loans.</a:t>
            </a:r>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7" name="Group 6">
            <a:extLst>
              <a:ext uri="{FF2B5EF4-FFF2-40B4-BE49-F238E27FC236}">
                <a16:creationId xmlns:a16="http://schemas.microsoft.com/office/drawing/2014/main" id="{C8BEE7C0-5520-DD25-87DF-BE860A4DAF3B}"/>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A48FD4DA-B0C9-8705-AF68-88A81EA97243}"/>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68748218-A267-7B64-B7DE-004F49F37E8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0" name="TextBox 9">
            <a:extLst>
              <a:ext uri="{FF2B5EF4-FFF2-40B4-BE49-F238E27FC236}">
                <a16:creationId xmlns:a16="http://schemas.microsoft.com/office/drawing/2014/main" id="{43FB4C1B-D999-AE1B-81D2-35D0570BAC01}"/>
              </a:ext>
            </a:extLst>
          </p:cNvPr>
          <p:cNvSpPr txBox="1"/>
          <p:nvPr/>
        </p:nvSpPr>
        <p:spPr>
          <a:xfrm>
            <a:off x="0" y="207818"/>
            <a:ext cx="12190924" cy="400110"/>
          </a:xfrm>
          <a:prstGeom prst="rect">
            <a:avLst/>
          </a:prstGeom>
          <a:noFill/>
        </p:spPr>
        <p:txBody>
          <a:bodyPr wrap="square" rtlCol="0">
            <a:spAutoFit/>
          </a:bodyPr>
          <a:lstStyle/>
          <a:p>
            <a:pPr algn="ctr"/>
            <a:r>
              <a:rPr lang="en-US" sz="2000" b="1" dirty="0"/>
              <a:t>“Everyone is being LOOKED AT” case example</a:t>
            </a:r>
          </a:p>
        </p:txBody>
      </p:sp>
    </p:spTree>
    <p:extLst>
      <p:ext uri="{BB962C8B-B14F-4D97-AF65-F5344CB8AC3E}">
        <p14:creationId xmlns:p14="http://schemas.microsoft.com/office/powerpoint/2010/main" val="229486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6918E5-38C3-CFD3-1A0E-D92E12F24C28}"/>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0867408D-09CC-C5B0-4A7E-019BEDB87FA2}"/>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79552694-E109-8B46-D8B4-67CAFF438C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9" y="915704"/>
            <a:ext cx="9353590" cy="4808821"/>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400" b="1" u="sng" dirty="0"/>
            </a:br>
            <a:br>
              <a:rPr lang="en-US" sz="2400" b="1" u="sng" dirty="0"/>
            </a:br>
            <a:r>
              <a:rPr lang="en-US" sz="2400" dirty="0"/>
              <a:t>United States Attorney’s </a:t>
            </a:r>
            <a:br>
              <a:rPr lang="en-US" sz="2400" dirty="0"/>
            </a:br>
            <a:r>
              <a:rPr lang="en-US" sz="2400" dirty="0"/>
              <a:t>Office Northern District of Georgia</a:t>
            </a:r>
            <a:br>
              <a:rPr lang="en-US" sz="2400" dirty="0"/>
            </a:br>
            <a:r>
              <a:rPr lang="en-US" sz="2400" dirty="0"/>
              <a:t>Thursday, January 19, 2023 </a:t>
            </a:r>
            <a:br>
              <a:rPr lang="en-US" sz="2400" dirty="0"/>
            </a:br>
            <a:br>
              <a:rPr lang="en-US" sz="2400" dirty="0"/>
            </a:br>
            <a:r>
              <a:rPr lang="en-US" sz="2400" dirty="0"/>
              <a:t>Eleven (11) sentenced in connection with a $3 million Paycheck Protection Program fraud scheme</a:t>
            </a:r>
            <a:br>
              <a:rPr lang="en-US" sz="2400" dirty="0"/>
            </a:br>
            <a:br>
              <a:rPr lang="en-US" sz="2400" dirty="0"/>
            </a:br>
            <a:r>
              <a:rPr lang="en-US" sz="2400" dirty="0"/>
              <a:t>ATLANTA – </a:t>
            </a:r>
            <a:r>
              <a:rPr lang="en-US" sz="2400" b="1" u="sng" dirty="0"/>
              <a:t>Eleven</a:t>
            </a:r>
            <a:r>
              <a:rPr lang="en-US" sz="2400" dirty="0"/>
              <a:t> men, eight from the metropolitan Atlanta-area, and three from South Carolina, have been sentenced for their roles in obtaining approximately </a:t>
            </a:r>
            <a:r>
              <a:rPr lang="en-US" sz="2400" b="1" u="sng" dirty="0"/>
              <a:t>$3 million </a:t>
            </a:r>
            <a:r>
              <a:rPr lang="en-US" sz="2400" dirty="0"/>
              <a:t>in Paycheck Protection Program (PPP) loans on behalf of </a:t>
            </a:r>
            <a:r>
              <a:rPr lang="en-US" sz="2400" b="1" u="sng" dirty="0">
                <a:effectLst>
                  <a:outerShdw blurRad="38100" dist="38100" dir="2700000" algn="tl">
                    <a:srgbClr val="000000">
                      <a:alpha val="43137"/>
                    </a:srgbClr>
                  </a:outerShdw>
                </a:effectLst>
              </a:rPr>
              <a:t>ten</a:t>
            </a:r>
            <a:r>
              <a:rPr lang="en-US" sz="2400" dirty="0"/>
              <a:t> businesses based on Georgia and South Carolina. </a:t>
            </a: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7" name="Group 6">
            <a:extLst>
              <a:ext uri="{FF2B5EF4-FFF2-40B4-BE49-F238E27FC236}">
                <a16:creationId xmlns:a16="http://schemas.microsoft.com/office/drawing/2014/main" id="{42DB4DBC-BE40-7350-8EB0-9704AD42BE7F}"/>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4A97F26B-30E4-441F-5D66-D4FCBBF9A223}"/>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455ED0D-A58D-C263-607D-2395DAEE07E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0" name="TextBox 9">
            <a:extLst>
              <a:ext uri="{FF2B5EF4-FFF2-40B4-BE49-F238E27FC236}">
                <a16:creationId xmlns:a16="http://schemas.microsoft.com/office/drawing/2014/main" id="{9FF648BE-9842-37A7-473A-40AA022ACA18}"/>
              </a:ext>
            </a:extLst>
          </p:cNvPr>
          <p:cNvSpPr txBox="1"/>
          <p:nvPr/>
        </p:nvSpPr>
        <p:spPr>
          <a:xfrm>
            <a:off x="0" y="207818"/>
            <a:ext cx="12190924" cy="707886"/>
          </a:xfrm>
          <a:prstGeom prst="rect">
            <a:avLst/>
          </a:prstGeom>
          <a:noFill/>
        </p:spPr>
        <p:txBody>
          <a:bodyPr wrap="square" rtlCol="0">
            <a:spAutoFit/>
          </a:bodyPr>
          <a:lstStyle/>
          <a:p>
            <a:pPr algn="ctr"/>
            <a:r>
              <a:rPr lang="en-US" sz="2000" b="1" dirty="0"/>
              <a:t>“FLYING under the Radar” case example</a:t>
            </a:r>
          </a:p>
          <a:p>
            <a:pPr algn="ctr"/>
            <a:r>
              <a:rPr lang="en-US" sz="2000" b="1" dirty="0"/>
              <a:t>(the smallest dollar amount $3M of our examples)</a:t>
            </a:r>
          </a:p>
        </p:txBody>
      </p:sp>
    </p:spTree>
    <p:extLst>
      <p:ext uri="{BB962C8B-B14F-4D97-AF65-F5344CB8AC3E}">
        <p14:creationId xmlns:p14="http://schemas.microsoft.com/office/powerpoint/2010/main" val="195985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33585" y="936349"/>
            <a:ext cx="9564871" cy="4788176"/>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400" b="1" u="sng" dirty="0"/>
            </a:br>
            <a:r>
              <a:rPr lang="en-US" sz="2200" dirty="0"/>
              <a:t>According to U.S. Attorney Buchanan, the charges and other information presented in court: </a:t>
            </a:r>
            <a:r>
              <a:rPr lang="en-US" sz="2200" dirty="0" err="1"/>
              <a:t>Rodericque</a:t>
            </a:r>
            <a:r>
              <a:rPr lang="en-US" sz="2200" dirty="0"/>
              <a:t> Thompson recruited Micah Baisden, Travis Crosby, Stanley </a:t>
            </a:r>
            <a:r>
              <a:rPr lang="en-US" sz="2200" dirty="0" err="1"/>
              <a:t>Dorceus</a:t>
            </a:r>
            <a:r>
              <a:rPr lang="en-US" sz="2200" dirty="0"/>
              <a:t>, Keith Maloney, </a:t>
            </a:r>
            <a:r>
              <a:rPr lang="en-US" sz="2200" dirty="0" err="1"/>
              <a:t>Tabronx</a:t>
            </a:r>
            <a:r>
              <a:rPr lang="en-US" sz="2200" dirty="0"/>
              <a:t> Smith, Mark Stewart, Timothy Williams, Thomas Wilson, and Kenneth L. Wright, Jr., to apply for fraudulent PPP loans on behalf of their respective ten (10) businesses:</a:t>
            </a:r>
            <a:br>
              <a:rPr lang="en-US" sz="2200" dirty="0"/>
            </a:br>
            <a:br>
              <a:rPr lang="en-US" sz="2200" dirty="0"/>
            </a:br>
            <a:r>
              <a:rPr lang="en-US" sz="2200" dirty="0"/>
              <a:t>In exchange for approximately </a:t>
            </a:r>
            <a:r>
              <a:rPr lang="en-US" sz="2200" b="1" u="sng" dirty="0"/>
              <a:t>50 percent of the loan proceeds</a:t>
            </a:r>
            <a:r>
              <a:rPr lang="en-US" sz="2200" dirty="0"/>
              <a:t>, Thompson helped each business owner obtain a </a:t>
            </a:r>
            <a:r>
              <a:rPr lang="en-US" sz="2200" u="sng" dirty="0"/>
              <a:t>$300,000 PPP loan </a:t>
            </a:r>
            <a:r>
              <a:rPr lang="en-US" sz="2200" dirty="0"/>
              <a:t>by submitting fraudulent </a:t>
            </a:r>
            <a:r>
              <a:rPr lang="en-US" sz="2200" b="1" u="sng" dirty="0"/>
              <a:t>loan applications</a:t>
            </a:r>
            <a:r>
              <a:rPr lang="en-US" sz="2200" dirty="0"/>
              <a:t> that contained </a:t>
            </a:r>
            <a:r>
              <a:rPr lang="en-US" sz="2200" b="1" u="sng" dirty="0"/>
              <a:t>numerous false and misleading statements</a:t>
            </a:r>
            <a:r>
              <a:rPr lang="en-US" sz="2200" b="1" dirty="0"/>
              <a:t> </a:t>
            </a:r>
            <a:r>
              <a:rPr lang="en-US" sz="2200" dirty="0"/>
              <a:t>about their businesses.</a:t>
            </a:r>
            <a:br>
              <a:rPr lang="en-US" sz="2200" dirty="0"/>
            </a:br>
            <a:br>
              <a:rPr lang="en-US" sz="2200" dirty="0"/>
            </a:br>
            <a:br>
              <a:rPr lang="en-US" sz="2200" dirty="0"/>
            </a:br>
            <a:endParaRPr lang="en-US" sz="22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33FA4DC3-8C7C-35B6-2BB1-FF5B28695E66}"/>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628DF0E1-8889-C2F2-C681-81A74A021626}"/>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A6C56FBD-D092-7064-87C7-7EDCE35BB2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7BF35F2E-BA24-69CE-05CE-8D67AF2398C9}"/>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DCC15D9F-42BA-256E-AADC-AE194449B9C2}"/>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C666087-F94E-A4A7-8826-F4F1A37F6D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0" name="TextBox 9">
            <a:extLst>
              <a:ext uri="{FF2B5EF4-FFF2-40B4-BE49-F238E27FC236}">
                <a16:creationId xmlns:a16="http://schemas.microsoft.com/office/drawing/2014/main" id="{BB66B415-A009-9DEC-1B5A-D775C99F8B6F}"/>
              </a:ext>
            </a:extLst>
          </p:cNvPr>
          <p:cNvSpPr txBox="1"/>
          <p:nvPr/>
        </p:nvSpPr>
        <p:spPr>
          <a:xfrm>
            <a:off x="0" y="207818"/>
            <a:ext cx="12190924" cy="707886"/>
          </a:xfrm>
          <a:prstGeom prst="rect">
            <a:avLst/>
          </a:prstGeom>
          <a:noFill/>
        </p:spPr>
        <p:txBody>
          <a:bodyPr wrap="square" rtlCol="0">
            <a:spAutoFit/>
          </a:bodyPr>
          <a:lstStyle/>
          <a:p>
            <a:pPr algn="ctr"/>
            <a:r>
              <a:rPr lang="en-US" sz="2000" b="1" dirty="0"/>
              <a:t>“FLYING under the Radar” case example</a:t>
            </a:r>
          </a:p>
          <a:p>
            <a:pPr algn="ctr"/>
            <a:r>
              <a:rPr lang="en-US" sz="2000" b="1" dirty="0"/>
              <a:t>(the smallest dollar amount $3M of our examples)</a:t>
            </a:r>
          </a:p>
        </p:txBody>
      </p:sp>
    </p:spTree>
    <p:extLst>
      <p:ext uri="{BB962C8B-B14F-4D97-AF65-F5344CB8AC3E}">
        <p14:creationId xmlns:p14="http://schemas.microsoft.com/office/powerpoint/2010/main" val="3056984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8" y="404813"/>
            <a:ext cx="956487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200" dirty="0"/>
            </a:br>
            <a:br>
              <a:rPr lang="en-US" sz="2400" b="1" u="sng" dirty="0"/>
            </a:br>
            <a:r>
              <a:rPr lang="en-US" sz="2400" dirty="0"/>
              <a:t>For example, each of the loan applications claimed that the relevant business </a:t>
            </a:r>
            <a:r>
              <a:rPr lang="en-US" sz="2400" b="1" u="sng" dirty="0"/>
              <a:t>employed 16 individuals</a:t>
            </a:r>
            <a:r>
              <a:rPr lang="en-US" sz="2400" dirty="0"/>
              <a:t> and paid monthly wages of </a:t>
            </a:r>
            <a:r>
              <a:rPr lang="en-US" sz="2400" b="1" u="sng" dirty="0"/>
              <a:t>$120,000</a:t>
            </a:r>
            <a:r>
              <a:rPr lang="en-US" sz="2400" dirty="0"/>
              <a:t>.  Additionally, </a:t>
            </a:r>
            <a:r>
              <a:rPr lang="en-US" sz="2400" b="1" u="sng" dirty="0"/>
              <a:t>identical fraudulent quarterly tax returns </a:t>
            </a:r>
            <a:r>
              <a:rPr lang="en-US" sz="2400" dirty="0"/>
              <a:t>were submitted in connection with each loan application.  After they received the funds, the business owners </a:t>
            </a:r>
            <a:r>
              <a:rPr lang="en-US" sz="2400" b="1" u="sng" dirty="0"/>
              <a:t>wrote “payroll” checks to individuals who did not work for their businesses</a:t>
            </a:r>
            <a:r>
              <a:rPr lang="en-US" sz="2400" dirty="0"/>
              <a:t> and then either kept the money for themselves or gave the money to Thompson.  They hoped to hide the fraud and expected to get the loans forgiven </a:t>
            </a:r>
            <a:r>
              <a:rPr lang="en-US" sz="2400" b="1" u="sng" dirty="0"/>
              <a:t>by writing “payroll” on the checks. </a:t>
            </a:r>
            <a:br>
              <a:rPr lang="en-US" sz="2400" dirty="0"/>
            </a:br>
            <a:br>
              <a:rPr lang="en-US" sz="24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F4860317-D0A9-5785-D1E0-37BD0B9A840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031A15AC-2799-3D54-5D57-16FF92CFF726}"/>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A2329C7D-1C1C-6CE6-1A30-C1AD7BB8A0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CD526727-BD59-6A75-B657-F2844B1010AE}"/>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0F0600FE-4263-0D8C-A58E-D5E734D0D5A2}"/>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9B998BC-286E-558E-5C22-10A86994E04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0" name="TextBox 9">
            <a:extLst>
              <a:ext uri="{FF2B5EF4-FFF2-40B4-BE49-F238E27FC236}">
                <a16:creationId xmlns:a16="http://schemas.microsoft.com/office/drawing/2014/main" id="{ADBA29EA-BB9E-38D8-3EF4-957714D7A8F0}"/>
              </a:ext>
            </a:extLst>
          </p:cNvPr>
          <p:cNvSpPr txBox="1"/>
          <p:nvPr/>
        </p:nvSpPr>
        <p:spPr>
          <a:xfrm>
            <a:off x="0" y="207818"/>
            <a:ext cx="12190924" cy="707886"/>
          </a:xfrm>
          <a:prstGeom prst="rect">
            <a:avLst/>
          </a:prstGeom>
          <a:noFill/>
        </p:spPr>
        <p:txBody>
          <a:bodyPr wrap="square" rtlCol="0">
            <a:spAutoFit/>
          </a:bodyPr>
          <a:lstStyle/>
          <a:p>
            <a:pPr algn="ctr"/>
            <a:r>
              <a:rPr lang="en-US" sz="2000" b="1" dirty="0"/>
              <a:t>“FLYING under the Radar” case example</a:t>
            </a:r>
          </a:p>
          <a:p>
            <a:pPr algn="ctr"/>
            <a:r>
              <a:rPr lang="en-US" sz="2000" b="1" dirty="0"/>
              <a:t>(the smallest dollar amount $3M of our examples)</a:t>
            </a:r>
          </a:p>
        </p:txBody>
      </p:sp>
    </p:spTree>
    <p:extLst>
      <p:ext uri="{BB962C8B-B14F-4D97-AF65-F5344CB8AC3E}">
        <p14:creationId xmlns:p14="http://schemas.microsoft.com/office/powerpoint/2010/main" val="37206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1404790"/>
            <a:ext cx="10479741" cy="3937928"/>
          </a:xfrm>
        </p:spPr>
        <p:txBody>
          <a:bodyPr>
            <a:noAutofit/>
          </a:bodyPr>
          <a:lstStyle/>
          <a:p>
            <a:br>
              <a:rPr lang="en-US" sz="2200" dirty="0"/>
            </a:br>
            <a:br>
              <a:rPr lang="en-US" sz="2200" dirty="0"/>
            </a:br>
            <a:br>
              <a:rPr lang="en-US" sz="2400" dirty="0"/>
            </a:br>
            <a:br>
              <a:rPr lang="en-US" sz="2400" dirty="0"/>
            </a:br>
            <a:br>
              <a:rPr lang="en-US" sz="2400" dirty="0"/>
            </a:br>
            <a:r>
              <a:rPr lang="en-US" sz="2400" b="1" u="sng" dirty="0"/>
              <a:t>Business Overhead Expense</a:t>
            </a:r>
            <a:br>
              <a:rPr lang="en-US" sz="2400" dirty="0"/>
            </a:br>
            <a:br>
              <a:rPr lang="en-US" sz="2400" dirty="0"/>
            </a:br>
            <a:r>
              <a:rPr lang="en-US" sz="2400" dirty="0"/>
              <a:t>PPP Loans – Designed to pay for payroll, group benefits, retirement plans, rent and utilities.</a:t>
            </a:r>
            <a:br>
              <a:rPr lang="en-US" sz="2400" dirty="0"/>
            </a:br>
            <a:r>
              <a:rPr lang="en-US" sz="2400" dirty="0"/>
              <a:t> </a:t>
            </a:r>
            <a:br>
              <a:rPr lang="en-US" sz="2400" dirty="0"/>
            </a:br>
            <a:r>
              <a:rPr lang="en-US" sz="2400" dirty="0"/>
              <a:t>Should the policyholder be paid by BOE policy, if the expenses are being paid by the government and not the policyholder?</a:t>
            </a:r>
            <a:br>
              <a:rPr lang="en-US" sz="2400" dirty="0"/>
            </a:br>
            <a:br>
              <a:rPr lang="en-US" sz="22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AED752F2-88F4-73AF-BDD9-FFB653E3449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3ED27B38-0E6E-3D11-11E2-B3D458FE002E}"/>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4FC82452-FCFF-5841-D23C-F2E0F9B8B0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0D0AC529-9C09-A83F-2081-FFC1CE805263}"/>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2F5403BB-0690-DFFA-D85A-E3552D31B9D9}"/>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6E78CB4-203E-666E-9230-5F1A7111EC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1" name="TextBox 10">
            <a:extLst>
              <a:ext uri="{FF2B5EF4-FFF2-40B4-BE49-F238E27FC236}">
                <a16:creationId xmlns:a16="http://schemas.microsoft.com/office/drawing/2014/main" id="{2343938E-A2CD-35CF-4361-845A0CA9207D}"/>
              </a:ext>
            </a:extLst>
          </p:cNvPr>
          <p:cNvSpPr txBox="1"/>
          <p:nvPr/>
        </p:nvSpPr>
        <p:spPr>
          <a:xfrm>
            <a:off x="735106" y="439098"/>
            <a:ext cx="10479741" cy="1200329"/>
          </a:xfrm>
          <a:prstGeom prst="rect">
            <a:avLst/>
          </a:prstGeom>
          <a:noFill/>
        </p:spPr>
        <p:txBody>
          <a:bodyPr wrap="square" rtlCol="0">
            <a:spAutoFit/>
          </a:bodyPr>
          <a:lstStyle/>
          <a:p>
            <a:pPr algn="ctr"/>
            <a:r>
              <a:rPr lang="en-US" sz="3600" b="1" u="sng" dirty="0"/>
              <a:t>DI CLAIMS (Pandemic Considerations)</a:t>
            </a:r>
            <a:br>
              <a:rPr lang="en-US" sz="3600" b="1" u="sng" dirty="0"/>
            </a:br>
            <a:endParaRPr lang="en-US" sz="3600" dirty="0"/>
          </a:p>
        </p:txBody>
      </p:sp>
    </p:spTree>
    <p:extLst>
      <p:ext uri="{BB962C8B-B14F-4D97-AF65-F5344CB8AC3E}">
        <p14:creationId xmlns:p14="http://schemas.microsoft.com/office/powerpoint/2010/main" val="1204938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968188" y="404813"/>
            <a:ext cx="106321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400" dirty="0"/>
            </a:br>
            <a:br>
              <a:rPr lang="en-US" sz="2400" dirty="0"/>
            </a:br>
            <a:r>
              <a:rPr lang="en-US" sz="2400" dirty="0"/>
              <a:t>How do we address losses due to pandemic and pandemic funds received?</a:t>
            </a:r>
            <a:br>
              <a:rPr lang="en-US" sz="1000" b="1" dirty="0"/>
            </a:br>
            <a:br>
              <a:rPr lang="en-US" sz="1000" b="1" dirty="0"/>
            </a:br>
            <a:br>
              <a:rPr lang="en-US" sz="1000" b="1" dirty="0"/>
            </a:br>
            <a:br>
              <a:rPr lang="en-US" sz="1000" b="1" dirty="0"/>
            </a:br>
            <a:br>
              <a:rPr lang="en-US" sz="1000" b="1" dirty="0"/>
            </a:br>
            <a:r>
              <a:rPr lang="en-US" sz="2400" u="sng" dirty="0"/>
              <a:t>Prior Monthly Income</a:t>
            </a:r>
            <a:r>
              <a:rPr lang="en-US" sz="2400" dirty="0"/>
              <a:t> </a:t>
            </a:r>
            <a:br>
              <a:rPr lang="en-US" sz="2400" dirty="0"/>
            </a:br>
            <a:br>
              <a:rPr lang="en-US" sz="2400" dirty="0"/>
            </a:br>
            <a:r>
              <a:rPr lang="en-US" sz="2400" dirty="0"/>
              <a:t>Look Back Period for Calculation </a:t>
            </a:r>
            <a:br>
              <a:rPr lang="en-US" sz="2400" dirty="0"/>
            </a:br>
            <a:r>
              <a:rPr lang="en-US" sz="2400" dirty="0"/>
              <a:t>Just Prior to Disability, Prior 12 Months,</a:t>
            </a:r>
            <a:br>
              <a:rPr lang="en-US" sz="2400" dirty="0"/>
            </a:br>
            <a:r>
              <a:rPr lang="en-US" sz="2400" dirty="0"/>
              <a:t>Best 2 of 5 years, Best 1 of 3 Years </a:t>
            </a:r>
            <a:br>
              <a:rPr lang="en-US" sz="2400" dirty="0"/>
            </a:br>
            <a:br>
              <a:rPr lang="en-US" sz="2400" dirty="0"/>
            </a:br>
            <a:r>
              <a:rPr lang="en-US" sz="2400" dirty="0"/>
              <a:t>How do we deal with losses from pandemic in look back period?</a:t>
            </a:r>
            <a:br>
              <a:rPr lang="en-US" sz="2400" dirty="0"/>
            </a:br>
            <a:br>
              <a:rPr lang="en-US" sz="2400" dirty="0"/>
            </a:br>
            <a:r>
              <a:rPr lang="en-US" sz="2400" dirty="0"/>
              <a:t>How to deal with pandemic causing a low PMI?</a:t>
            </a:r>
            <a:br>
              <a:rPr lang="en-US" sz="24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08B21BB9-7979-E62C-6E28-E03EBA550D45}"/>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33BE2D0F-AA48-506A-48FF-E670C4FFC2D2}"/>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7D0DE1AB-13CF-9E81-FB2C-44AABF5EA4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05923EFC-3509-23C0-886D-0C5CEC62912E}"/>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5464490B-521A-4432-60D4-FF131124603A}"/>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6F6E125-53F6-7FEA-5343-7D8032A5A0E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71837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8" y="404813"/>
            <a:ext cx="956487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200" dirty="0"/>
            </a:br>
            <a:r>
              <a:rPr lang="en-US" sz="2400" u="sng" dirty="0"/>
              <a:t>Current Monthly Income</a:t>
            </a:r>
            <a:br>
              <a:rPr lang="en-US" sz="2400" u="sng" dirty="0"/>
            </a:br>
            <a:br>
              <a:rPr lang="en-US" sz="2400" u="sng" dirty="0"/>
            </a:br>
            <a:r>
              <a:rPr lang="en-US" sz="2400" dirty="0"/>
              <a:t>Verifying Loss is Due to Disability</a:t>
            </a:r>
            <a:br>
              <a:rPr lang="en-US" sz="2400" dirty="0"/>
            </a:br>
            <a:br>
              <a:rPr lang="en-US" sz="2400" dirty="0"/>
            </a:br>
            <a:br>
              <a:rPr lang="en-US" sz="800" dirty="0"/>
            </a:br>
            <a:r>
              <a:rPr lang="en-US" sz="2400" dirty="0"/>
              <a:t>(Loss of Earnings due to Shut Down of US Economy/Post Covid Impacts (March, April, May, June 2020 ….)</a:t>
            </a:r>
            <a:br>
              <a:rPr lang="en-US" sz="2400" dirty="0"/>
            </a:br>
            <a:br>
              <a:rPr lang="en-US" sz="2400" dirty="0"/>
            </a:br>
            <a:r>
              <a:rPr lang="en-US" sz="2400" dirty="0"/>
              <a:t>Should pandemic funds received be included as income?</a:t>
            </a:r>
            <a:br>
              <a:rPr lang="en-US" sz="2400" dirty="0"/>
            </a:br>
            <a:r>
              <a:rPr lang="en-US" sz="2400" dirty="0"/>
              <a:t>For employees?</a:t>
            </a:r>
            <a:br>
              <a:rPr lang="en-US" sz="2400" dirty="0"/>
            </a:br>
            <a:r>
              <a:rPr lang="en-US" sz="2400" dirty="0"/>
              <a:t>For self-employed?</a:t>
            </a:r>
            <a:br>
              <a:rPr lang="en-US" sz="24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A86A277F-0B52-4A4F-6559-26016D47F57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88E64F8B-5F71-F423-884F-451C009275B1}"/>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5300A74C-2E14-EE74-6CA8-9ED1B04C1C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69FD03C8-3614-7844-BBF8-050506AE5BC9}"/>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3E43D1E8-59FC-E492-07F3-03EA70EBE9CB}"/>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ACB3068-016D-400E-7D43-09AADEBCF6E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4186459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404813"/>
            <a:ext cx="104797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r>
              <a:rPr lang="en-US" sz="2400" b="1" u="sng" dirty="0"/>
              <a:t>Group (LTD) Offsets</a:t>
            </a:r>
            <a:br>
              <a:rPr lang="en-US" sz="2400" dirty="0"/>
            </a:br>
            <a:br>
              <a:rPr lang="en-US" sz="2400" dirty="0"/>
            </a:br>
            <a:r>
              <a:rPr lang="en-US" sz="2400" dirty="0"/>
              <a:t>Expanded Paid Sick Pay, Family Medical Leave, Unemployment (Federal &amp; State), Stimulus Checks, PPP Grants, Employee Retention Credits (ERC)etc. </a:t>
            </a:r>
            <a:br>
              <a:rPr lang="en-US" sz="2400" dirty="0"/>
            </a:br>
            <a:r>
              <a:rPr lang="en-US" sz="2400" dirty="0"/>
              <a:t> </a:t>
            </a:r>
            <a:br>
              <a:rPr lang="en-US" sz="2400" dirty="0"/>
            </a:br>
            <a:r>
              <a:rPr lang="en-US" sz="2400" dirty="0"/>
              <a:t>(Policy intended is to make claimant whole when considering prior earnings)</a:t>
            </a:r>
            <a:br>
              <a:rPr lang="en-US" sz="2400" dirty="0"/>
            </a:br>
            <a:r>
              <a:rPr lang="en-US" sz="2400" dirty="0"/>
              <a:t>(Free Money from Government may go beyond making some people whole)</a:t>
            </a:r>
            <a:br>
              <a:rPr lang="en-US" sz="2400" dirty="0"/>
            </a:br>
            <a:br>
              <a:rPr lang="en-US" sz="2400" dirty="0"/>
            </a:br>
            <a:br>
              <a:rPr lang="en-US" sz="2400" dirty="0"/>
            </a:br>
            <a:br>
              <a:rPr lang="en-US" sz="22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B250134D-5EDD-9071-A9E8-C03688AA824A}"/>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2AAEBFC6-EAA9-7CEA-8E0B-B4EC43AF6433}"/>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14AD8629-4F5E-6AF5-15E5-4EB2A595AC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BD28C82E-D49F-D778-D3AD-162AB0A6A1E9}"/>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449573D1-8B0E-0A15-01CB-04681B686962}"/>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142CC10-6256-3BC5-C0DE-ED5B913BA1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419310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264EA33-C3BF-DEB0-0220-E63EAAB96A14}"/>
              </a:ext>
            </a:extLst>
          </p:cNvPr>
          <p:cNvGrpSpPr/>
          <p:nvPr/>
        </p:nvGrpSpPr>
        <p:grpSpPr>
          <a:xfrm>
            <a:off x="0" y="5151027"/>
            <a:ext cx="4829453" cy="1706973"/>
            <a:chOff x="0" y="-24342"/>
            <a:chExt cx="4829453" cy="1706973"/>
          </a:xfrm>
        </p:grpSpPr>
        <p:sp>
          <p:nvSpPr>
            <p:cNvPr id="6" name="Rectangle 5">
              <a:extLst>
                <a:ext uri="{FF2B5EF4-FFF2-40B4-BE49-F238E27FC236}">
                  <a16:creationId xmlns:a16="http://schemas.microsoft.com/office/drawing/2014/main" id="{9A8A522A-EC88-B64D-4EF0-48270AACE8F7}"/>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52996E70-1123-3ABB-2225-94BC6EDD89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404813"/>
            <a:ext cx="104797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r>
              <a:rPr lang="en-US" sz="2200" b="1" u="sng" dirty="0"/>
              <a:t>Individual Disability Policies </a:t>
            </a:r>
            <a:br>
              <a:rPr lang="en-US" sz="2200" dirty="0"/>
            </a:br>
            <a:br>
              <a:rPr lang="en-US" sz="2200" dirty="0"/>
            </a:br>
            <a:r>
              <a:rPr lang="en-US" sz="2200" dirty="0"/>
              <a:t>Should pandemic funds be included as income for CMI?</a:t>
            </a:r>
            <a:br>
              <a:rPr lang="en-US" sz="2200" dirty="0"/>
            </a:br>
            <a:br>
              <a:rPr lang="en-US" sz="2200" dirty="0"/>
            </a:br>
            <a:r>
              <a:rPr lang="en-US" sz="2200" dirty="0"/>
              <a:t>Sample Earnings Definition </a:t>
            </a:r>
            <a:br>
              <a:rPr lang="en-US" sz="2200" dirty="0"/>
            </a:br>
            <a:br>
              <a:rPr lang="en-US" sz="2200" dirty="0"/>
            </a:br>
            <a:br>
              <a:rPr lang="en-US" sz="2200" dirty="0"/>
            </a:br>
            <a:br>
              <a:rPr lang="en-US" sz="2200" dirty="0"/>
            </a:br>
            <a:br>
              <a:rPr lang="en-US" sz="2200" dirty="0"/>
            </a:br>
            <a:br>
              <a:rPr lang="en-US" sz="2200" dirty="0"/>
            </a:br>
            <a:br>
              <a:rPr lang="en-US" sz="2200" dirty="0"/>
            </a:br>
            <a:br>
              <a:rPr lang="en-US" sz="2400" dirty="0"/>
            </a:br>
            <a:br>
              <a:rPr lang="en-US" sz="22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pic>
        <p:nvPicPr>
          <p:cNvPr id="5" name="Picture 4">
            <a:extLst>
              <a:ext uri="{FF2B5EF4-FFF2-40B4-BE49-F238E27FC236}">
                <a16:creationId xmlns:a16="http://schemas.microsoft.com/office/drawing/2014/main" id="{AE710A9B-F55D-2DFB-4EFB-26AE750FBCAE}"/>
              </a:ext>
            </a:extLst>
          </p:cNvPr>
          <p:cNvPicPr>
            <a:picLocks noChangeAspect="1"/>
          </p:cNvPicPr>
          <p:nvPr/>
        </p:nvPicPr>
        <p:blipFill>
          <a:blip r:embed="rId5"/>
          <a:stretch>
            <a:fillRect/>
          </a:stretch>
        </p:blipFill>
        <p:spPr>
          <a:xfrm>
            <a:off x="1987804" y="2644213"/>
            <a:ext cx="7974344" cy="3156511"/>
          </a:xfrm>
          <a:prstGeom prst="rect">
            <a:avLst/>
          </a:prstGeom>
        </p:spPr>
      </p:pic>
      <p:grpSp>
        <p:nvGrpSpPr>
          <p:cNvPr id="8" name="Group 7">
            <a:extLst>
              <a:ext uri="{FF2B5EF4-FFF2-40B4-BE49-F238E27FC236}">
                <a16:creationId xmlns:a16="http://schemas.microsoft.com/office/drawing/2014/main" id="{C89307F8-B21C-0B23-64AC-F60EC57D3B54}"/>
              </a:ext>
            </a:extLst>
          </p:cNvPr>
          <p:cNvGrpSpPr/>
          <p:nvPr/>
        </p:nvGrpSpPr>
        <p:grpSpPr>
          <a:xfrm>
            <a:off x="8708994" y="5406501"/>
            <a:ext cx="3483006" cy="1451499"/>
            <a:chOff x="8708994" y="5406501"/>
            <a:chExt cx="3483006" cy="1451499"/>
          </a:xfrm>
        </p:grpSpPr>
        <p:sp>
          <p:nvSpPr>
            <p:cNvPr id="9" name="Rectangle 8">
              <a:extLst>
                <a:ext uri="{FF2B5EF4-FFF2-40B4-BE49-F238E27FC236}">
                  <a16:creationId xmlns:a16="http://schemas.microsoft.com/office/drawing/2014/main" id="{D976BF79-20FC-0948-3FAD-4E0E241FDFF2}"/>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E97DD40-88BD-0E98-2C2C-B13290D77CD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1" name="Rectangle 10">
            <a:extLst>
              <a:ext uri="{FF2B5EF4-FFF2-40B4-BE49-F238E27FC236}">
                <a16:creationId xmlns:a16="http://schemas.microsoft.com/office/drawing/2014/main" id="{035A8070-E2E7-C6AE-B9B4-8D8BC0237F11}"/>
              </a:ext>
            </a:extLst>
          </p:cNvPr>
          <p:cNvSpPr/>
          <p:nvPr/>
        </p:nvSpPr>
        <p:spPr>
          <a:xfrm>
            <a:off x="1987804" y="5724525"/>
            <a:ext cx="1323567" cy="1523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4762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404813"/>
            <a:ext cx="104797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r>
              <a:rPr lang="en-US" sz="2400" dirty="0"/>
              <a:t>All policies require the loss to be due to disability</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2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pic>
        <p:nvPicPr>
          <p:cNvPr id="5" name="Picture 4">
            <a:extLst>
              <a:ext uri="{FF2B5EF4-FFF2-40B4-BE49-F238E27FC236}">
                <a16:creationId xmlns:a16="http://schemas.microsoft.com/office/drawing/2014/main" id="{3BA546CF-5ADB-9B3F-2418-2634EA2DA0CB}"/>
              </a:ext>
            </a:extLst>
          </p:cNvPr>
          <p:cNvPicPr>
            <a:picLocks noChangeAspect="1"/>
          </p:cNvPicPr>
          <p:nvPr/>
        </p:nvPicPr>
        <p:blipFill>
          <a:blip r:embed="rId4"/>
          <a:stretch>
            <a:fillRect/>
          </a:stretch>
        </p:blipFill>
        <p:spPr>
          <a:xfrm>
            <a:off x="618565" y="1867202"/>
            <a:ext cx="9941860" cy="2394933"/>
          </a:xfrm>
          <a:prstGeom prst="rect">
            <a:avLst/>
          </a:prstGeom>
        </p:spPr>
      </p:pic>
      <p:grpSp>
        <p:nvGrpSpPr>
          <p:cNvPr id="4" name="Group 3">
            <a:extLst>
              <a:ext uri="{FF2B5EF4-FFF2-40B4-BE49-F238E27FC236}">
                <a16:creationId xmlns:a16="http://schemas.microsoft.com/office/drawing/2014/main" id="{49C4AECE-BB8D-ED12-569A-C4B5DC01FA77}"/>
              </a:ext>
            </a:extLst>
          </p:cNvPr>
          <p:cNvGrpSpPr/>
          <p:nvPr/>
        </p:nvGrpSpPr>
        <p:grpSpPr>
          <a:xfrm>
            <a:off x="0" y="5151027"/>
            <a:ext cx="4829453" cy="1706973"/>
            <a:chOff x="0" y="-24342"/>
            <a:chExt cx="4829453" cy="1706973"/>
          </a:xfrm>
        </p:grpSpPr>
        <p:sp>
          <p:nvSpPr>
            <p:cNvPr id="6" name="Rectangle 5">
              <a:extLst>
                <a:ext uri="{FF2B5EF4-FFF2-40B4-BE49-F238E27FC236}">
                  <a16:creationId xmlns:a16="http://schemas.microsoft.com/office/drawing/2014/main" id="{5A6E5449-7049-A184-7669-89CD91E6D95D}"/>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4F1637A8-DC01-AAAA-CC74-E81ADB4649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a:extLst>
              <a:ext uri="{FF2B5EF4-FFF2-40B4-BE49-F238E27FC236}">
                <a16:creationId xmlns:a16="http://schemas.microsoft.com/office/drawing/2014/main" id="{A2AC3EA7-012D-5618-4613-2553E5D6B3BB}"/>
              </a:ext>
            </a:extLst>
          </p:cNvPr>
          <p:cNvGrpSpPr/>
          <p:nvPr/>
        </p:nvGrpSpPr>
        <p:grpSpPr>
          <a:xfrm>
            <a:off x="8708994" y="5406501"/>
            <a:ext cx="3483006" cy="1451499"/>
            <a:chOff x="8708994" y="5406501"/>
            <a:chExt cx="3483006" cy="1451499"/>
          </a:xfrm>
        </p:grpSpPr>
        <p:sp>
          <p:nvSpPr>
            <p:cNvPr id="9" name="Rectangle 8">
              <a:extLst>
                <a:ext uri="{FF2B5EF4-FFF2-40B4-BE49-F238E27FC236}">
                  <a16:creationId xmlns:a16="http://schemas.microsoft.com/office/drawing/2014/main" id="{C75588C9-470C-3EE8-915B-CE333CB03A8D}"/>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E567F7A1-BA99-C3AE-F2E0-2DE3E26BA54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6464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p:txBody>
          <a:bodyPr>
            <a:noAutofit/>
          </a:bodyPr>
          <a:lstStyle/>
          <a:p>
            <a:r>
              <a:rPr lang="en-US" sz="1600" b="1" dirty="0"/>
              <a:t>Ernest Patrick Smith, CPA/CFF/ABV, CVA, CFE, </a:t>
            </a:r>
            <a:r>
              <a:rPr lang="en-US" sz="1600" dirty="0"/>
              <a:t>is a graduate of Hofstra University. He is a Certified Public Accountant and a Certified Fraud Examiner. Mr. Smith began his career with the Long Island Office of one of the world’s largest public accounting firms. He has diversified experience in financial statement preparation, taxation, tax planning, internal auditing, investigative accounting, measurement of damages and litigation support services, with emphasis in matters dealing with business valuation, fidelity losses and fraud. He has extensive experience in succession planning and other estate, trust and tax planning services that pertain to the operations of small to medium sized companies.</a:t>
            </a:r>
            <a:br>
              <a:rPr lang="en-US" sz="1600" dirty="0"/>
            </a:br>
            <a:br>
              <a:rPr lang="en-US" sz="1600" b="1" dirty="0"/>
            </a:br>
            <a:r>
              <a:rPr lang="en-US" sz="1600" b="1" dirty="0"/>
              <a:t>John K. Hoffman, CPA/CFF/CITP</a:t>
            </a:r>
            <a:br>
              <a:rPr lang="en-US" sz="1600" dirty="0"/>
            </a:br>
            <a:r>
              <a:rPr lang="en-US" sz="1600" dirty="0"/>
              <a:t>Partner with Nawrocki Smith LLP leading the Insurance Claims Consulting Group.  He joined the firm of Nawrocki Smith in 1995 and provides insurance consulting, forensic accounting services, litigation support and risk management services.  He has been recognized as an expert witness in disability-related litigation in both federal and state courts.</a:t>
            </a:r>
          </a:p>
        </p:txBody>
      </p:sp>
      <p:grpSp>
        <p:nvGrpSpPr>
          <p:cNvPr id="4" name="Group 3">
            <a:extLst>
              <a:ext uri="{FF2B5EF4-FFF2-40B4-BE49-F238E27FC236}">
                <a16:creationId xmlns:a16="http://schemas.microsoft.com/office/drawing/2014/main" id="{C16CB03B-8A49-7A44-DD58-9D800F94D703}"/>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1D3B9034-007E-A930-CFD1-FBC1F0778A5C}"/>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72CEB85F-1206-B410-D373-322EC2839E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 name="Group 7">
            <a:extLst>
              <a:ext uri="{FF2B5EF4-FFF2-40B4-BE49-F238E27FC236}">
                <a16:creationId xmlns:a16="http://schemas.microsoft.com/office/drawing/2014/main" id="{6C3DC595-3642-83FE-FCE7-D7B844048F78}"/>
              </a:ext>
            </a:extLst>
          </p:cNvPr>
          <p:cNvGrpSpPr/>
          <p:nvPr/>
        </p:nvGrpSpPr>
        <p:grpSpPr>
          <a:xfrm>
            <a:off x="8708994" y="5406501"/>
            <a:ext cx="3483006" cy="1451499"/>
            <a:chOff x="8708994" y="5406501"/>
            <a:chExt cx="3483006" cy="1451499"/>
          </a:xfrm>
        </p:grpSpPr>
        <p:sp>
          <p:nvSpPr>
            <p:cNvPr id="7" name="Rectangle 6">
              <a:extLst>
                <a:ext uri="{FF2B5EF4-FFF2-40B4-BE49-F238E27FC236}">
                  <a16:creationId xmlns:a16="http://schemas.microsoft.com/office/drawing/2014/main" id="{CA139F37-3ACE-5CB0-F7D7-A6C77141A000}"/>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2939334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0A8129F-533D-18B5-DA6F-577CCC7951B0}"/>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A526E709-6BBF-96A3-0402-61F6F3019868}"/>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8D248D2E-5858-D6EC-2B7F-AB3FCD4B49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404813"/>
            <a:ext cx="104797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r>
              <a:rPr lang="en-US" sz="2400" dirty="0"/>
              <a:t>All policies require the loss to be due to disability</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sz="22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pic>
        <p:nvPicPr>
          <p:cNvPr id="6" name="Picture 5">
            <a:extLst>
              <a:ext uri="{FF2B5EF4-FFF2-40B4-BE49-F238E27FC236}">
                <a16:creationId xmlns:a16="http://schemas.microsoft.com/office/drawing/2014/main" id="{7B08F477-FDC8-DAF8-5E2D-E7B5EEB22B81}"/>
              </a:ext>
            </a:extLst>
          </p:cNvPr>
          <p:cNvPicPr>
            <a:picLocks noChangeAspect="1"/>
          </p:cNvPicPr>
          <p:nvPr/>
        </p:nvPicPr>
        <p:blipFill>
          <a:blip r:embed="rId5"/>
          <a:stretch>
            <a:fillRect/>
          </a:stretch>
        </p:blipFill>
        <p:spPr>
          <a:xfrm>
            <a:off x="1416423" y="1283690"/>
            <a:ext cx="8963191" cy="4068239"/>
          </a:xfrm>
          <a:prstGeom prst="rect">
            <a:avLst/>
          </a:prstGeom>
        </p:spPr>
      </p:pic>
      <p:grpSp>
        <p:nvGrpSpPr>
          <p:cNvPr id="8" name="Group 7">
            <a:extLst>
              <a:ext uri="{FF2B5EF4-FFF2-40B4-BE49-F238E27FC236}">
                <a16:creationId xmlns:a16="http://schemas.microsoft.com/office/drawing/2014/main" id="{6EB75831-D67D-A74D-7249-DEC0BA2E2360}"/>
              </a:ext>
            </a:extLst>
          </p:cNvPr>
          <p:cNvGrpSpPr/>
          <p:nvPr/>
        </p:nvGrpSpPr>
        <p:grpSpPr>
          <a:xfrm>
            <a:off x="8708994" y="5406501"/>
            <a:ext cx="3483006" cy="1451499"/>
            <a:chOff x="8708994" y="5406501"/>
            <a:chExt cx="3483006" cy="1451499"/>
          </a:xfrm>
        </p:grpSpPr>
        <p:sp>
          <p:nvSpPr>
            <p:cNvPr id="9" name="Rectangle 8">
              <a:extLst>
                <a:ext uri="{FF2B5EF4-FFF2-40B4-BE49-F238E27FC236}">
                  <a16:creationId xmlns:a16="http://schemas.microsoft.com/office/drawing/2014/main" id="{A4071BC8-380B-D999-3309-B1C49C834A6E}"/>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411BD48-E7EB-9F48-AE12-82DD0EB5AA9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267035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735106" y="404813"/>
            <a:ext cx="10479741" cy="5319712"/>
          </a:xfrm>
        </p:spPr>
        <p:txBody>
          <a:bodyPr>
            <a:noAutofit/>
          </a:bodyPr>
          <a:lstStyle/>
          <a:p>
            <a:br>
              <a:rPr lang="en-US" sz="2200" dirty="0"/>
            </a:br>
            <a:br>
              <a:rPr lang="en-US" sz="2200" dirty="0"/>
            </a:br>
            <a:br>
              <a:rPr lang="en-US" sz="2200" dirty="0"/>
            </a:br>
            <a:br>
              <a:rPr lang="en-US" sz="2200" dirty="0"/>
            </a:br>
            <a:br>
              <a:rPr lang="en-US" sz="2200" dirty="0"/>
            </a:br>
            <a:br>
              <a:rPr lang="en-US" sz="2200" dirty="0"/>
            </a:br>
            <a:r>
              <a:rPr lang="en-US" sz="2200" dirty="0"/>
              <a:t>Should we include pandemic funds in current monthly income?	</a:t>
            </a:r>
            <a:br>
              <a:rPr lang="en-US" sz="2200" dirty="0"/>
            </a:br>
            <a:br>
              <a:rPr lang="en-US" sz="2200" dirty="0"/>
            </a:br>
            <a:r>
              <a:rPr lang="en-US" sz="2200" dirty="0"/>
              <a:t>For IDI claims?</a:t>
            </a:r>
            <a:br>
              <a:rPr lang="en-US" sz="2200" dirty="0"/>
            </a:br>
            <a:br>
              <a:rPr lang="en-US" sz="2200" dirty="0"/>
            </a:br>
            <a:r>
              <a:rPr lang="en-US" sz="2200" dirty="0"/>
              <a:t>For Group claims?</a:t>
            </a:r>
            <a:br>
              <a:rPr lang="en-US" sz="2200" dirty="0"/>
            </a:br>
            <a:br>
              <a:rPr lang="en-US" sz="2200" dirty="0"/>
            </a:br>
            <a:r>
              <a:rPr lang="en-US" sz="2200" dirty="0"/>
              <a:t>Per policy loss of income needs to be due to disability.</a:t>
            </a:r>
            <a:br>
              <a:rPr lang="en-US" sz="2200" dirty="0"/>
            </a:br>
            <a:br>
              <a:rPr lang="en-US" sz="2200" dirty="0"/>
            </a:br>
            <a:r>
              <a:rPr lang="en-US" sz="2200" dirty="0"/>
              <a:t>Did pandemic cause the loss or disability?</a:t>
            </a:r>
            <a:br>
              <a:rPr lang="en-US" sz="2200" dirty="0"/>
            </a:br>
            <a:br>
              <a:rPr lang="en-US" sz="2200" dirty="0"/>
            </a:br>
            <a:r>
              <a:rPr lang="en-US" sz="2200" dirty="0"/>
              <a:t>Argument can be made there is no loss as government stepped in to provide relief for any losses during the pandemic.</a:t>
            </a:r>
            <a:br>
              <a:rPr lang="en-US" sz="2200" dirty="0"/>
            </a:br>
            <a:br>
              <a:rPr lang="en-US" sz="22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5C1873CE-A212-728F-9F29-69F713CFB94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71495643-7F3D-8733-F978-62674AD8324B}"/>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548B94B2-D7B0-78D8-896A-00D83A2BAF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58006AB1-614B-20F3-EF42-49C11071B7CE}"/>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9849C340-C70B-CAAE-9295-F976EA246198}"/>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B736A9E-F4FE-CA3B-42D9-073D9C98927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999094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2095500" y="71222"/>
            <a:ext cx="8001000" cy="799833"/>
            <a:chOff x="2095500" y="541741"/>
            <a:chExt cx="8001000" cy="799833"/>
          </a:xfrm>
        </p:grpSpPr>
        <p:sp>
          <p:nvSpPr>
            <p:cNvPr id="28" name="TextBox 27"/>
            <p:cNvSpPr txBox="1"/>
            <p:nvPr/>
          </p:nvSpPr>
          <p:spPr>
            <a:xfrm>
              <a:off x="2095500" y="541741"/>
              <a:ext cx="80010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mj-lt"/>
                  <a:cs typeface="Arial" panose="020B0604020202020204" pitchFamily="34" charset="0"/>
                </a:rPr>
                <a:t>Bonus Material</a:t>
              </a:r>
            </a:p>
          </p:txBody>
        </p:sp>
        <p:grpSp>
          <p:nvGrpSpPr>
            <p:cNvPr id="29" name="Group 28"/>
            <p:cNvGrpSpPr/>
            <p:nvPr/>
          </p:nvGrpSpPr>
          <p:grpSpPr>
            <a:xfrm>
              <a:off x="5564744" y="1295855"/>
              <a:ext cx="1062512" cy="45719"/>
              <a:chOff x="5564744" y="1216343"/>
              <a:chExt cx="1062512" cy="45719"/>
            </a:xfrm>
          </p:grpSpPr>
          <p:sp>
            <p:nvSpPr>
              <p:cNvPr id="30" name="Flowchart: Connector 29"/>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lowchart: Connector 31"/>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lowchart: Connector 33"/>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lowchart: Connector 37"/>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lowchart: Connector 38"/>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22</a:t>
            </a:fld>
            <a:endParaRPr lang="en-US" dirty="0"/>
          </a:p>
        </p:txBody>
      </p:sp>
      <p:sp>
        <p:nvSpPr>
          <p:cNvPr id="6" name="TextBox 5">
            <a:extLst>
              <a:ext uri="{FF2B5EF4-FFF2-40B4-BE49-F238E27FC236}">
                <a16:creationId xmlns:a16="http://schemas.microsoft.com/office/drawing/2014/main" id="{2D4DFC66-318F-45EC-95F6-2B34A47C9735}"/>
              </a:ext>
            </a:extLst>
          </p:cNvPr>
          <p:cNvSpPr txBox="1"/>
          <p:nvPr/>
        </p:nvSpPr>
        <p:spPr>
          <a:xfrm>
            <a:off x="263572" y="1721224"/>
            <a:ext cx="11823551" cy="2105320"/>
          </a:xfrm>
          <a:prstGeom prst="rect">
            <a:avLst/>
          </a:prstGeom>
          <a:noFill/>
        </p:spPr>
        <p:txBody>
          <a:bodyPr wrap="square" rtlCol="0">
            <a:spAutoFit/>
          </a:bodyPr>
          <a:lstStyle/>
          <a:p>
            <a:pPr algn="ctr">
              <a:lnSpc>
                <a:spcPct val="120000"/>
              </a:lnSpc>
            </a:pPr>
            <a:r>
              <a:rPr lang="en-US" sz="2800" b="1" dirty="0">
                <a:solidFill>
                  <a:srgbClr val="78797E"/>
                </a:solidFill>
                <a:ea typeface="Open Sans" panose="020B0606030504020204" pitchFamily="34" charset="0"/>
                <a:cs typeface="Poppins Light" panose="02000000000000000000" pitchFamily="2" charset="0"/>
              </a:rPr>
              <a:t>“Earnings“ or ”Investment”</a:t>
            </a:r>
          </a:p>
          <a:p>
            <a:pPr algn="ctr">
              <a:lnSpc>
                <a:spcPct val="120000"/>
              </a:lnSpc>
            </a:pPr>
            <a:endParaRPr lang="en-US" sz="2800" b="1" dirty="0">
              <a:solidFill>
                <a:srgbClr val="78797E"/>
              </a:solidFill>
              <a:ea typeface="Open Sans" panose="020B0606030504020204" pitchFamily="34" charset="0"/>
              <a:cs typeface="Poppins Light" panose="02000000000000000000" pitchFamily="2" charset="0"/>
            </a:endParaRPr>
          </a:p>
          <a:p>
            <a:pPr algn="ctr">
              <a:lnSpc>
                <a:spcPct val="120000"/>
              </a:lnSpc>
            </a:pPr>
            <a:r>
              <a:rPr lang="en-US" sz="2800" b="1" dirty="0">
                <a:solidFill>
                  <a:srgbClr val="78797E"/>
                </a:solidFill>
                <a:ea typeface="Open Sans" panose="020B0606030504020204" pitchFamily="34" charset="0"/>
                <a:cs typeface="Poppins Light" panose="02000000000000000000" pitchFamily="2" charset="0"/>
              </a:rPr>
              <a:t>Passive vs. Non-Passive</a:t>
            </a:r>
          </a:p>
          <a:p>
            <a:pPr>
              <a:lnSpc>
                <a:spcPct val="120000"/>
              </a:lnSpc>
            </a:pPr>
            <a:endParaRPr lang="en-US" sz="2800" b="1" dirty="0">
              <a:solidFill>
                <a:srgbClr val="78797E"/>
              </a:solidFill>
              <a:ea typeface="Open Sans" panose="020B0606030504020204" pitchFamily="34" charset="0"/>
              <a:cs typeface="Poppins Light" panose="02000000000000000000" pitchFamily="2" charset="0"/>
            </a:endParaRPr>
          </a:p>
        </p:txBody>
      </p:sp>
    </p:spTree>
    <p:custDataLst>
      <p:tags r:id="rId1"/>
    </p:custDataLst>
    <p:extLst>
      <p:ext uri="{BB962C8B-B14F-4D97-AF65-F5344CB8AC3E}">
        <p14:creationId xmlns:p14="http://schemas.microsoft.com/office/powerpoint/2010/main" val="2385150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mj-lt"/>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23</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25506" y="1152417"/>
            <a:ext cx="11312563" cy="4204010"/>
            <a:chOff x="1537252" y="2610679"/>
            <a:chExt cx="9806250" cy="4204010"/>
          </a:xfrm>
        </p:grpSpPr>
        <p:sp>
          <p:nvSpPr>
            <p:cNvPr id="48" name="Rectangle 47">
              <a:extLst>
                <a:ext uri="{FF2B5EF4-FFF2-40B4-BE49-F238E27FC236}">
                  <a16:creationId xmlns:a16="http://schemas.microsoft.com/office/drawing/2014/main" id="{42F5F6E2-7F8F-4834-8BD9-7DA4F8E0CFA8}"/>
                </a:ext>
              </a:extLst>
            </p:cNvPr>
            <p:cNvSpPr/>
            <p:nvPr/>
          </p:nvSpPr>
          <p:spPr>
            <a:xfrm>
              <a:off x="2398129" y="2721261"/>
              <a:ext cx="8945373" cy="4093428"/>
            </a:xfrm>
            <a:prstGeom prst="rect">
              <a:avLst/>
            </a:prstGeom>
          </p:spPr>
          <p:txBody>
            <a:bodyPr wrap="square">
              <a:spAutoFit/>
            </a:bodyPr>
            <a:lstStyle/>
            <a:p>
              <a:r>
                <a:rPr lang="en-US" sz="2000" b="1" dirty="0">
                  <a:cs typeface="Arial" panose="020B0604020202020204" pitchFamily="34" charset="0"/>
                </a:rPr>
                <a:t>How is income (loss) reported on tax return?</a:t>
              </a:r>
            </a:p>
            <a:p>
              <a:endParaRPr lang="en-US" sz="2000" dirty="0">
                <a:cs typeface="Arial" panose="020B0604020202020204" pitchFamily="34" charset="0"/>
              </a:endParaRPr>
            </a:p>
            <a:p>
              <a:r>
                <a:rPr lang="en-US" sz="2000" dirty="0">
                  <a:cs typeface="Arial" panose="020B0604020202020204" pitchFamily="34" charset="0"/>
                </a:rPr>
                <a:t>Employee (Form W2) – Wages &amp; Employer Pension Contributions</a:t>
              </a:r>
            </a:p>
            <a:p>
              <a:endParaRPr lang="en-US" sz="2000" dirty="0">
                <a:cs typeface="Arial" panose="020B0604020202020204" pitchFamily="34" charset="0"/>
              </a:endParaRPr>
            </a:p>
            <a:p>
              <a:r>
                <a:rPr lang="en-US" sz="2000" dirty="0">
                  <a:cs typeface="Arial" panose="020B0604020202020204" pitchFamily="34" charset="0"/>
                </a:rPr>
                <a:t>Sole Proprietorship/LLC Schedule C (Form 1040) – Net Profit (Loss)</a:t>
              </a:r>
            </a:p>
            <a:p>
              <a:endParaRPr lang="en-US" sz="2000" dirty="0">
                <a:cs typeface="Arial" panose="020B0604020202020204" pitchFamily="34" charset="0"/>
              </a:endParaRPr>
            </a:p>
            <a:p>
              <a:r>
                <a:rPr lang="en-US" sz="2000" dirty="0">
                  <a:cs typeface="Arial" panose="020B0604020202020204" pitchFamily="34" charset="0"/>
                </a:rPr>
                <a:t>Partnership/LLP (Form 1065) – Guaranteed Payments &amp; Ordinary Business Income (OBI)</a:t>
              </a:r>
            </a:p>
            <a:p>
              <a:endParaRPr lang="en-US" sz="2000" dirty="0">
                <a:cs typeface="Arial" panose="020B0604020202020204" pitchFamily="34" charset="0"/>
              </a:endParaRPr>
            </a:p>
            <a:p>
              <a:r>
                <a:rPr lang="en-US" sz="2000" dirty="0">
                  <a:cs typeface="Arial" panose="020B0604020202020204" pitchFamily="34" charset="0"/>
                </a:rPr>
                <a:t>S Corporation/PC (Form 1120S) – Officers Comp (W2) &amp; Ordinary Business income (OBI) </a:t>
              </a:r>
            </a:p>
            <a:p>
              <a:endParaRPr lang="en-US" sz="2000" dirty="0">
                <a:cs typeface="Arial" panose="020B0604020202020204" pitchFamily="34" charset="0"/>
              </a:endParaRPr>
            </a:p>
            <a:p>
              <a:r>
                <a:rPr lang="en-US" sz="2000" dirty="0">
                  <a:cs typeface="Arial" panose="020B0604020202020204" pitchFamily="34" charset="0"/>
                </a:rPr>
                <a:t>Corporation (Form 1120) – Officers Comp (W2) &amp; Taxable Income before NOL</a:t>
              </a:r>
            </a:p>
            <a:p>
              <a:endParaRPr lang="en-US" sz="2000" dirty="0">
                <a:cs typeface="Arial" panose="020B0604020202020204" pitchFamily="34" charset="0"/>
              </a:endParaRPr>
            </a:p>
            <a:p>
              <a:r>
                <a:rPr lang="en-US" sz="2000" dirty="0">
                  <a:cs typeface="Arial" panose="020B0604020202020204" pitchFamily="34" charset="0"/>
                </a:rPr>
                <a:t>	(Investment Income…Interest, Dividends, Capital Gains (Loss))</a:t>
              </a: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90" y="2752671"/>
                <a:ext cx="266968" cy="312366"/>
                <a:chOff x="6550964" y="4923734"/>
                <a:chExt cx="301457"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2"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540926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Arial" panose="020B0604020202020204" pitchFamily="34" charset="0"/>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24</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25506" y="1152417"/>
            <a:ext cx="12066494" cy="3126792"/>
            <a:chOff x="1537252" y="2610679"/>
            <a:chExt cx="9806250" cy="3126792"/>
          </a:xfrm>
        </p:grpSpPr>
        <p:sp>
          <p:nvSpPr>
            <p:cNvPr id="48" name="Rectangle 47">
              <a:extLst>
                <a:ext uri="{FF2B5EF4-FFF2-40B4-BE49-F238E27FC236}">
                  <a16:creationId xmlns:a16="http://schemas.microsoft.com/office/drawing/2014/main" id="{42F5F6E2-7F8F-4834-8BD9-7DA4F8E0CFA8}"/>
                </a:ext>
              </a:extLst>
            </p:cNvPr>
            <p:cNvSpPr/>
            <p:nvPr/>
          </p:nvSpPr>
          <p:spPr>
            <a:xfrm>
              <a:off x="2398129" y="2721261"/>
              <a:ext cx="8945373" cy="3016210"/>
            </a:xfrm>
            <a:prstGeom prst="rect">
              <a:avLst/>
            </a:prstGeom>
          </p:spPr>
          <p:txBody>
            <a:bodyPr wrap="square">
              <a:spAutoFit/>
            </a:bodyPr>
            <a:lstStyle/>
            <a:p>
              <a:r>
                <a:rPr lang="en-US" sz="2000" b="1" dirty="0">
                  <a:latin typeface="Arial" panose="020B0604020202020204" pitchFamily="34" charset="0"/>
                  <a:cs typeface="Arial" panose="020B0604020202020204" pitchFamily="34" charset="0"/>
                </a:rPr>
                <a:t>Passive v Non-Passive Income</a:t>
              </a:r>
            </a:p>
            <a:p>
              <a:r>
                <a:rPr lang="en-US" sz="2000" b="1" dirty="0">
                  <a:latin typeface="Arial" panose="020B0604020202020204" pitchFamily="34" charset="0"/>
                  <a:cs typeface="Arial" panose="020B0604020202020204" pitchFamily="34" charset="0"/>
                </a:rPr>
                <a:t>(</a:t>
              </a:r>
              <a:r>
                <a:rPr lang="en-US" dirty="0"/>
                <a:t>26 U.S. Code § 469 - Passive activity losses and credits limited)</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Does the Insured Materially Participate in the business activity?</a:t>
              </a:r>
            </a:p>
            <a:p>
              <a:endParaRPr lang="en-US" sz="2000" b="1" dirty="0">
                <a:latin typeface="Arial" panose="020B0604020202020204" pitchFamily="34" charset="0"/>
                <a:cs typeface="Arial" panose="020B0604020202020204" pitchFamily="34" charset="0"/>
              </a:endParaRPr>
            </a:p>
            <a:p>
              <a:r>
                <a:rPr lang="en-US" b="1" dirty="0"/>
                <a:t>Establishing Material Participation</a:t>
              </a:r>
            </a:p>
            <a:p>
              <a:r>
                <a:rPr lang="en-US" dirty="0"/>
                <a:t>Considered “materially” in an activity if meets </a:t>
              </a:r>
              <a:r>
                <a:rPr lang="en-US" i="1" dirty="0"/>
                <a:t>one </a:t>
              </a:r>
              <a:r>
                <a:rPr lang="en-US" dirty="0"/>
                <a:t>of seven participation tests: four-time tests, two long-standing (or “look-back”) tests, or a seventh residual facts and circumstances test (§1.469-5T(a)(1)-(7)).</a:t>
              </a:r>
            </a:p>
            <a:p>
              <a:endParaRPr lang="en-US" dirty="0"/>
            </a:p>
            <a:p>
              <a:r>
                <a:rPr lang="en-US" dirty="0"/>
                <a:t>Tax Rules very complex and provide us guidance when considering if earnings under the policy definitions.</a:t>
              </a: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90" y="2752671"/>
                <a:ext cx="266968" cy="312366"/>
                <a:chOff x="6550964" y="4923734"/>
                <a:chExt cx="301457"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2"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3882460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Arial" panose="020B0604020202020204" pitchFamily="34" charset="0"/>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25</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42101" y="779108"/>
            <a:ext cx="12066494" cy="5496672"/>
            <a:chOff x="1537252" y="2610679"/>
            <a:chExt cx="9806250" cy="5496672"/>
          </a:xfrm>
        </p:grpSpPr>
        <p:sp>
          <p:nvSpPr>
            <p:cNvPr id="48" name="Rectangle 47">
              <a:extLst>
                <a:ext uri="{FF2B5EF4-FFF2-40B4-BE49-F238E27FC236}">
                  <a16:creationId xmlns:a16="http://schemas.microsoft.com/office/drawing/2014/main" id="{42F5F6E2-7F8F-4834-8BD9-7DA4F8E0CFA8}"/>
                </a:ext>
              </a:extLst>
            </p:cNvPr>
            <p:cNvSpPr/>
            <p:nvPr/>
          </p:nvSpPr>
          <p:spPr>
            <a:xfrm>
              <a:off x="2398129" y="2721261"/>
              <a:ext cx="8945373" cy="5386090"/>
            </a:xfrm>
            <a:prstGeom prst="rect">
              <a:avLst/>
            </a:prstGeom>
          </p:spPr>
          <p:txBody>
            <a:bodyPr wrap="square">
              <a:spAutoFit/>
            </a:bodyPr>
            <a:lstStyle/>
            <a:p>
              <a:r>
                <a:rPr lang="en-US" sz="2000" b="1" u="sng" dirty="0"/>
                <a:t>How </a:t>
              </a:r>
              <a:r>
                <a:rPr lang="en-US" sz="2000" b="1" u="sng"/>
                <a:t>to determine “</a:t>
              </a:r>
              <a:r>
                <a:rPr lang="en-US" sz="2000" b="1" u="sng" dirty="0"/>
                <a:t>materially participate” (MP) using any of the seven tests</a:t>
              </a:r>
              <a:r>
                <a:rPr lang="en-US" sz="2000" u="sng" dirty="0"/>
                <a:t>. </a:t>
              </a:r>
            </a:p>
            <a:p>
              <a:r>
                <a:rPr lang="en-US" sz="2000" dirty="0"/>
                <a:t>An individual materially participates in an activity if they and/or their spouse:</a:t>
              </a:r>
            </a:p>
            <a:p>
              <a:r>
                <a:rPr lang="en-US" sz="2000" dirty="0"/>
                <a:t>1. Works 500 or more hours in the activity.</a:t>
              </a:r>
            </a:p>
            <a:p>
              <a:r>
                <a:rPr lang="en-US" sz="2000" dirty="0"/>
                <a:t>2. Does substantially all the work (i.e., more than 70% of the total business hours for the year are performed by the owner). “Substantially all” includes services of nonowner employees.</a:t>
              </a:r>
            </a:p>
            <a:p>
              <a:r>
                <a:rPr lang="en-US" sz="2000" dirty="0"/>
                <a:t>3. Works 100 hours, and no one else does more.</a:t>
              </a:r>
            </a:p>
            <a:p>
              <a:r>
                <a:rPr lang="en-US" sz="2000" dirty="0"/>
                <a:t>4. Works 500 hours in all businesses owned. The individual is deemed to materially participate when the activity is a “significant participation activity” (SPA) for the taxable year, </a:t>
              </a:r>
              <a:r>
                <a:rPr lang="en-US" sz="2000" i="1" dirty="0"/>
                <a:t>and </a:t>
              </a:r>
              <a:r>
                <a:rPr lang="en-US" sz="2000" dirty="0"/>
                <a:t>the individual’s aggregate participation in all SPAs during such year exceeds 500 hours.</a:t>
              </a:r>
            </a:p>
            <a:p>
              <a:r>
                <a:rPr lang="en-US" sz="2000" dirty="0"/>
                <a:t>5. Materially participates in the activity for five of the last 10 years (whether or not consecutive) during the 10 taxable years that immediately precede the taxable year.</a:t>
              </a:r>
            </a:p>
            <a:p>
              <a:r>
                <a:rPr lang="en-US" sz="2000" dirty="0"/>
                <a:t>6. Participates in a personal service activity with three years of participation. Individual materially</a:t>
              </a:r>
            </a:p>
            <a:p>
              <a:r>
                <a:rPr lang="en-US" sz="2000" dirty="0"/>
                <a:t>participates in a personal service activity (e.g., accountants, lawyers, </a:t>
              </a:r>
              <a:r>
                <a:rPr lang="en-US" sz="2000" b="1" dirty="0"/>
                <a:t>doctors</a:t>
              </a:r>
              <a:r>
                <a:rPr lang="en-US" sz="2000" dirty="0"/>
                <a:t>, etc.) for any three taxable years (whether or not consecutive) preceding the taxable year.</a:t>
              </a:r>
            </a:p>
            <a:p>
              <a:r>
                <a:rPr lang="en-US" sz="2000" dirty="0"/>
                <a:t>7. Proves facts and circumstances. Based on all of the facts and circumstances, the individual</a:t>
              </a:r>
            </a:p>
            <a:p>
              <a:r>
                <a:rPr lang="en-US" sz="2000" dirty="0"/>
                <a:t>participates in the activity on a regular, continuous, and substantial basis during the tax year.</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88" y="2752671"/>
                <a:ext cx="266967" cy="312366"/>
                <a:chOff x="6550964" y="4923734"/>
                <a:chExt cx="301456"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1"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208476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Arial" panose="020B0604020202020204" pitchFamily="34" charset="0"/>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26</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728854" y="2007273"/>
            <a:ext cx="12066494" cy="1680242"/>
            <a:chOff x="1537252" y="2610679"/>
            <a:chExt cx="9806250" cy="1680242"/>
          </a:xfrm>
        </p:grpSpPr>
        <p:sp>
          <p:nvSpPr>
            <p:cNvPr id="48" name="Rectangle 47">
              <a:extLst>
                <a:ext uri="{FF2B5EF4-FFF2-40B4-BE49-F238E27FC236}">
                  <a16:creationId xmlns:a16="http://schemas.microsoft.com/office/drawing/2014/main" id="{42F5F6E2-7F8F-4834-8BD9-7DA4F8E0CFA8}"/>
                </a:ext>
              </a:extLst>
            </p:cNvPr>
            <p:cNvSpPr/>
            <p:nvPr/>
          </p:nvSpPr>
          <p:spPr>
            <a:xfrm>
              <a:off x="2398129" y="2721261"/>
              <a:ext cx="8945373" cy="1569660"/>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Hobby Loss Rules Can Also Help to Determine </a:t>
              </a:r>
            </a:p>
            <a:p>
              <a:r>
                <a:rPr lang="en-US" sz="2400" dirty="0">
                  <a:latin typeface="Arial" panose="020B0604020202020204" pitchFamily="34" charset="0"/>
                  <a:cs typeface="Arial" panose="020B0604020202020204" pitchFamily="34" charset="0"/>
                </a:rPr>
                <a:t>if Engaged For Profit and Earnings under the policy.</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9 Factors IRS use to Determine Profit Motive</a:t>
              </a: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88" y="2752671"/>
                <a:ext cx="266967" cy="312366"/>
                <a:chOff x="6550964" y="4923734"/>
                <a:chExt cx="301456"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1"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99437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Arial" panose="020B0604020202020204" pitchFamily="34" charset="0"/>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27</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42101" y="779108"/>
            <a:ext cx="12066494" cy="5188895"/>
            <a:chOff x="1537252" y="2610679"/>
            <a:chExt cx="9806250" cy="5188895"/>
          </a:xfrm>
        </p:grpSpPr>
        <p:sp>
          <p:nvSpPr>
            <p:cNvPr id="48" name="Rectangle 47">
              <a:extLst>
                <a:ext uri="{FF2B5EF4-FFF2-40B4-BE49-F238E27FC236}">
                  <a16:creationId xmlns:a16="http://schemas.microsoft.com/office/drawing/2014/main" id="{42F5F6E2-7F8F-4834-8BD9-7DA4F8E0CFA8}"/>
                </a:ext>
              </a:extLst>
            </p:cNvPr>
            <p:cNvSpPr/>
            <p:nvPr/>
          </p:nvSpPr>
          <p:spPr>
            <a:xfrm>
              <a:off x="2398129" y="2721261"/>
              <a:ext cx="8945373" cy="5078313"/>
            </a:xfrm>
            <a:prstGeom prst="rect">
              <a:avLst/>
            </a:prstGeom>
          </p:spPr>
          <p:txBody>
            <a:bodyPr wrap="square">
              <a:spAutoFit/>
            </a:bodyPr>
            <a:lstStyle/>
            <a:p>
              <a:r>
                <a:rPr lang="en-US" b="1" u="sng" dirty="0"/>
                <a:t>IRS factors used to determine profit motive. </a:t>
              </a:r>
              <a:r>
                <a:rPr lang="en-US" dirty="0"/>
                <a:t>Whether or not an activity is presumed to be operated for</a:t>
              </a:r>
            </a:p>
            <a:p>
              <a:r>
                <a:rPr lang="en-US" dirty="0"/>
                <a:t>profit requires an analysis of the </a:t>
              </a:r>
              <a:r>
                <a:rPr lang="en-US" b="1" dirty="0"/>
                <a:t>facts and circumstances </a:t>
              </a:r>
              <a:r>
                <a:rPr lang="en-US" dirty="0"/>
                <a:t>of each case. Neither the Code nor the</a:t>
              </a:r>
            </a:p>
            <a:p>
              <a:r>
                <a:rPr lang="en-US" dirty="0"/>
                <a:t>Regulations provides an </a:t>
              </a:r>
              <a:r>
                <a:rPr lang="en-US" b="1" dirty="0"/>
                <a:t>absolute definition</a:t>
              </a:r>
              <a:r>
                <a:rPr lang="en-US" dirty="0"/>
                <a:t>. As a result, deciding whether a taxpayer operates an activity</a:t>
              </a:r>
            </a:p>
            <a:p>
              <a:r>
                <a:rPr lang="en-US" dirty="0"/>
                <a:t>with an actual and honest profit motive typically involves applying the nine nonexclusive factors contained</a:t>
              </a:r>
            </a:p>
            <a:p>
              <a:r>
                <a:rPr lang="en-US" dirty="0"/>
                <a:t>in §1.183-2(b). These factors are as follows:</a:t>
              </a:r>
            </a:p>
            <a:p>
              <a:r>
                <a:rPr lang="en-US" dirty="0"/>
                <a:t>1. The manner in which the taxpayer carried on the activity.</a:t>
              </a:r>
            </a:p>
            <a:p>
              <a:r>
                <a:rPr lang="en-US" dirty="0"/>
                <a:t>2. The expertise of the taxpayer or his or her advisers.</a:t>
              </a:r>
            </a:p>
            <a:p>
              <a:r>
                <a:rPr lang="en-US" dirty="0"/>
                <a:t>3. The time and effort expended by the taxpayer in carrying on the activity.</a:t>
              </a:r>
            </a:p>
            <a:p>
              <a:r>
                <a:rPr lang="en-US" dirty="0"/>
                <a:t>4. The expectation that the assets used in the activity may appreciate in value.</a:t>
              </a:r>
            </a:p>
            <a:p>
              <a:r>
                <a:rPr lang="en-US" dirty="0"/>
                <a:t>5. The success of the taxpayer in carrying on other similar or dissimilar activities.</a:t>
              </a:r>
            </a:p>
            <a:p>
              <a:r>
                <a:rPr lang="en-US" dirty="0"/>
                <a:t>6. The taxpayer’s history of income or loss with respect to the activity.</a:t>
              </a:r>
            </a:p>
            <a:p>
              <a:r>
                <a:rPr lang="en-US" dirty="0"/>
                <a:t>7. The amount of occasional profits, if any, which are earned.</a:t>
              </a:r>
            </a:p>
            <a:p>
              <a:r>
                <a:rPr lang="en-US" dirty="0"/>
                <a:t>8. The financial status of the taxpayer.</a:t>
              </a:r>
            </a:p>
            <a:p>
              <a:r>
                <a:rPr lang="en-US" dirty="0"/>
                <a:t>9. Elements of personal pleasure or recreation.</a:t>
              </a:r>
            </a:p>
            <a:p>
              <a:r>
                <a:rPr lang="en-US" dirty="0"/>
                <a:t>No single factor controls and the factors </a:t>
              </a:r>
              <a:r>
                <a:rPr lang="en-US" b="1" dirty="0"/>
                <a:t>do not </a:t>
              </a:r>
              <a:r>
                <a:rPr lang="en-US" dirty="0"/>
                <a:t>have equal weight, meaning the mere fact that the majority</a:t>
              </a:r>
            </a:p>
            <a:p>
              <a:r>
                <a:rPr lang="en-US" dirty="0"/>
                <a:t>of factors indicate a profit objective exists (or vice versa) is not conclusive. For example, if five factors say</a:t>
              </a:r>
            </a:p>
            <a:p>
              <a:r>
                <a:rPr lang="en-US" dirty="0"/>
                <a:t>the activity is not for profit, but four are on the profit side, the activity still could be determined to be</a:t>
              </a:r>
            </a:p>
            <a:p>
              <a:r>
                <a:rPr lang="en-US" dirty="0"/>
                <a:t>engaged in for profit. </a:t>
              </a:r>
              <a:endParaRPr lang="en-US" sz="2400" dirty="0">
                <a:latin typeface="Arial" panose="020B0604020202020204" pitchFamily="34" charset="0"/>
                <a:cs typeface="Arial" panose="020B0604020202020204" pitchFamily="34" charset="0"/>
              </a:endParaRP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88" y="2752671"/>
                <a:ext cx="266967" cy="312366"/>
                <a:chOff x="6550964" y="4923734"/>
                <a:chExt cx="301456"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1"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2232611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066800" y="71222"/>
            <a:ext cx="10058400" cy="799833"/>
            <a:chOff x="1066800" y="541741"/>
            <a:chExt cx="10058400" cy="799833"/>
          </a:xfrm>
        </p:grpSpPr>
        <p:sp>
          <p:nvSpPr>
            <p:cNvPr id="17" name="TextBox 16"/>
            <p:cNvSpPr txBox="1"/>
            <p:nvPr/>
          </p:nvSpPr>
          <p:spPr>
            <a:xfrm>
              <a:off x="1066800" y="541741"/>
              <a:ext cx="10058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000" b="1" dirty="0">
                  <a:latin typeface="Arial" panose="020B0604020202020204" pitchFamily="34" charset="0"/>
                  <a:cs typeface="Arial" panose="020B0604020202020204" pitchFamily="34" charset="0"/>
                </a:rPr>
                <a:t>Earnings “or” Investment</a:t>
              </a:r>
            </a:p>
          </p:txBody>
        </p:sp>
        <p:grpSp>
          <p:nvGrpSpPr>
            <p:cNvPr id="18" name="Group 17"/>
            <p:cNvGrpSpPr/>
            <p:nvPr/>
          </p:nvGrpSpPr>
          <p:grpSpPr>
            <a:xfrm>
              <a:off x="5564744" y="1295855"/>
              <a:ext cx="1062512" cy="45719"/>
              <a:chOff x="5564744" y="1216343"/>
              <a:chExt cx="1062512" cy="45719"/>
            </a:xfrm>
          </p:grpSpPr>
          <p:sp>
            <p:nvSpPr>
              <p:cNvPr id="22" name="Flowchart: Connector 21"/>
              <p:cNvSpPr/>
              <p:nvPr/>
            </p:nvSpPr>
            <p:spPr>
              <a:xfrm>
                <a:off x="5564744"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lowchart: Connector 24"/>
              <p:cNvSpPr/>
              <p:nvPr/>
            </p:nvSpPr>
            <p:spPr>
              <a:xfrm>
                <a:off x="5677721"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lowchart: Connector 25"/>
              <p:cNvSpPr/>
              <p:nvPr/>
            </p:nvSpPr>
            <p:spPr>
              <a:xfrm>
                <a:off x="5790698"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lowchart: Connector 28"/>
              <p:cNvSpPr/>
              <p:nvPr/>
            </p:nvSpPr>
            <p:spPr>
              <a:xfrm>
                <a:off x="5903675"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lowchart: Connector 29"/>
              <p:cNvSpPr/>
              <p:nvPr/>
            </p:nvSpPr>
            <p:spPr>
              <a:xfrm>
                <a:off x="6016652"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lowchart: Connector 30"/>
              <p:cNvSpPr/>
              <p:nvPr/>
            </p:nvSpPr>
            <p:spPr>
              <a:xfrm>
                <a:off x="6129629"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lowchart: Connector 32"/>
              <p:cNvSpPr/>
              <p:nvPr/>
            </p:nvSpPr>
            <p:spPr>
              <a:xfrm>
                <a:off x="6242606"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lowchart: Connector 34"/>
              <p:cNvSpPr/>
              <p:nvPr/>
            </p:nvSpPr>
            <p:spPr>
              <a:xfrm>
                <a:off x="6355583"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lowchart: Connector 35"/>
              <p:cNvSpPr/>
              <p:nvPr/>
            </p:nvSpPr>
            <p:spPr>
              <a:xfrm>
                <a:off x="6468560"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lowchart: Connector 36"/>
              <p:cNvSpPr/>
              <p:nvPr/>
            </p:nvSpPr>
            <p:spPr>
              <a:xfrm>
                <a:off x="6581537" y="1216343"/>
                <a:ext cx="45719" cy="45719"/>
              </a:xfrm>
              <a:prstGeom prst="flowChartConnector">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 name="Slide Number Placeholder 1"/>
          <p:cNvSpPr>
            <a:spLocks noGrp="1"/>
          </p:cNvSpPr>
          <p:nvPr>
            <p:ph type="sldNum" sz="quarter" idx="12"/>
          </p:nvPr>
        </p:nvSpPr>
        <p:spPr/>
        <p:txBody>
          <a:bodyPr/>
          <a:lstStyle/>
          <a:p>
            <a:fld id="{2908AE93-C9C6-494E-8F65-9AEFAC3DAEAC}" type="slidenum">
              <a:rPr lang="en-US" smtClean="0"/>
              <a:t>28</a:t>
            </a:fld>
            <a:endParaRPr lang="en-US" dirty="0"/>
          </a:p>
        </p:txBody>
      </p:sp>
      <p:grpSp>
        <p:nvGrpSpPr>
          <p:cNvPr id="46" name="Group 45">
            <a:extLst>
              <a:ext uri="{FF2B5EF4-FFF2-40B4-BE49-F238E27FC236}">
                <a16:creationId xmlns:a16="http://schemas.microsoft.com/office/drawing/2014/main" id="{AA41EF8A-9800-40A4-BB49-A0D0B52376E6}"/>
              </a:ext>
            </a:extLst>
          </p:cNvPr>
          <p:cNvGrpSpPr/>
          <p:nvPr/>
        </p:nvGrpSpPr>
        <p:grpSpPr>
          <a:xfrm>
            <a:off x="142101" y="779108"/>
            <a:ext cx="12049900" cy="6235336"/>
            <a:chOff x="1537252" y="2610679"/>
            <a:chExt cx="9792764" cy="6235336"/>
          </a:xfrm>
        </p:grpSpPr>
        <p:sp>
          <p:nvSpPr>
            <p:cNvPr id="48" name="Rectangle 47">
              <a:extLst>
                <a:ext uri="{FF2B5EF4-FFF2-40B4-BE49-F238E27FC236}">
                  <a16:creationId xmlns:a16="http://schemas.microsoft.com/office/drawing/2014/main" id="{42F5F6E2-7F8F-4834-8BD9-7DA4F8E0CFA8}"/>
                </a:ext>
              </a:extLst>
            </p:cNvPr>
            <p:cNvSpPr/>
            <p:nvPr/>
          </p:nvSpPr>
          <p:spPr>
            <a:xfrm>
              <a:off x="2398130" y="2721261"/>
              <a:ext cx="8931886" cy="6124754"/>
            </a:xfrm>
            <a:prstGeom prst="rect">
              <a:avLst/>
            </a:prstGeom>
          </p:spPr>
          <p:txBody>
            <a:bodyPr wrap="square">
              <a:spAutoFit/>
            </a:bodyPr>
            <a:lstStyle/>
            <a:p>
              <a:r>
                <a:rPr lang="en-US" sz="2000" b="1" u="sng" dirty="0">
                  <a:latin typeface="Arial" panose="020B0604020202020204" pitchFamily="34" charset="0"/>
                  <a:cs typeface="Arial" panose="020B0604020202020204" pitchFamily="34" charset="0"/>
                </a:rPr>
                <a:t>Some Factors NAWROCKI SMITH Consider to Determine Earnings “or” Investment:</a:t>
              </a:r>
            </a:p>
            <a:p>
              <a:endParaRPr lang="en-US" sz="800" b="1" u="sng"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How is income reported on tax return?</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What is the Insured’s ownership percentage and control of business?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Passive vs Non-Passive on tax return</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Is there a For Profit Motive?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Historical Income (Loss) from activity</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Insured’s experience, training, education (CV)</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Marketing &amp; Promotional Material</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Website – Is the Insured mentioned on website? Bio?</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Linked In – Is the business indicated? Consider Descriptions? Business Cards?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Does the Insured have an email account for the business?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Does the Insured have an office/desk at the business location?</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Does the Insured have regular business hours at the business?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Does the Insured have time to devote to business when considering other possible occupations?</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The Insured’s descriptions of his involvement, duties, activities and responsibilities related to the business operations.</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grpSp>
          <p:nvGrpSpPr>
            <p:cNvPr id="49" name="Group 48">
              <a:extLst>
                <a:ext uri="{FF2B5EF4-FFF2-40B4-BE49-F238E27FC236}">
                  <a16:creationId xmlns:a16="http://schemas.microsoft.com/office/drawing/2014/main" id="{176DB278-1A7E-4D53-AE65-6DA181DA37B5}"/>
                </a:ext>
              </a:extLst>
            </p:cNvPr>
            <p:cNvGrpSpPr/>
            <p:nvPr/>
          </p:nvGrpSpPr>
          <p:grpSpPr>
            <a:xfrm>
              <a:off x="1537252" y="2610679"/>
              <a:ext cx="596348" cy="596348"/>
              <a:chOff x="1537252" y="2610679"/>
              <a:chExt cx="596348" cy="596348"/>
            </a:xfrm>
          </p:grpSpPr>
          <p:grpSp>
            <p:nvGrpSpPr>
              <p:cNvPr id="50" name="Group 49">
                <a:extLst>
                  <a:ext uri="{FF2B5EF4-FFF2-40B4-BE49-F238E27FC236}">
                    <a16:creationId xmlns:a16="http://schemas.microsoft.com/office/drawing/2014/main" id="{D0E0DABD-D9BB-4C4D-BCCA-6995FAA0A442}"/>
                  </a:ext>
                </a:extLst>
              </p:cNvPr>
              <p:cNvGrpSpPr/>
              <p:nvPr/>
            </p:nvGrpSpPr>
            <p:grpSpPr>
              <a:xfrm>
                <a:off x="1716688" y="2752671"/>
                <a:ext cx="266967" cy="312366"/>
                <a:chOff x="6550964" y="4923734"/>
                <a:chExt cx="301456" cy="352721"/>
              </a:xfrm>
            </p:grpSpPr>
            <p:sp>
              <p:nvSpPr>
                <p:cNvPr id="52" name="Chevron 40">
                  <a:extLst>
                    <a:ext uri="{FF2B5EF4-FFF2-40B4-BE49-F238E27FC236}">
                      <a16:creationId xmlns:a16="http://schemas.microsoft.com/office/drawing/2014/main" id="{CF3FA19E-BB35-4457-A3AF-E190A80AD18D}"/>
                    </a:ext>
                  </a:extLst>
                </p:cNvPr>
                <p:cNvSpPr/>
                <p:nvPr/>
              </p:nvSpPr>
              <p:spPr>
                <a:xfrm>
                  <a:off x="6664671" y="492373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Chevron 41">
                  <a:extLst>
                    <a:ext uri="{FF2B5EF4-FFF2-40B4-BE49-F238E27FC236}">
                      <a16:creationId xmlns:a16="http://schemas.microsoft.com/office/drawing/2014/main" id="{74EA743E-C25A-4A15-91C8-8DAC79783EF9}"/>
                    </a:ext>
                  </a:extLst>
                </p:cNvPr>
                <p:cNvSpPr/>
                <p:nvPr/>
              </p:nvSpPr>
              <p:spPr>
                <a:xfrm>
                  <a:off x="6550964" y="495497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922C59E4-FAAF-4258-BA5D-E69DD310602A}"/>
                  </a:ext>
                </a:extLst>
              </p:cNvPr>
              <p:cNvSpPr/>
              <p:nvPr/>
            </p:nvSpPr>
            <p:spPr>
              <a:xfrm>
                <a:off x="1537252" y="2610679"/>
                <a:ext cx="596348" cy="596348"/>
              </a:xfrm>
              <a:prstGeom prst="ellipse">
                <a:avLst/>
              </a:prstGeom>
              <a:no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custDataLst>
      <p:tags r:id="rId1"/>
    </p:custDataLst>
    <p:extLst>
      <p:ext uri="{BB962C8B-B14F-4D97-AF65-F5344CB8AC3E}">
        <p14:creationId xmlns:p14="http://schemas.microsoft.com/office/powerpoint/2010/main" val="105398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153892"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chemeClr val="bg1"/>
                </a:solidFill>
                <a:latin typeface="Arial" panose="020B0604020202020204" pitchFamily="34" charset="0"/>
                <a:cs typeface="Arial" panose="020B0604020202020204" pitchFamily="34" charset="0"/>
              </a:rPr>
              <a:t>THANK </a:t>
            </a:r>
          </a:p>
          <a:p>
            <a:pPr algn="ctr"/>
            <a:r>
              <a:rPr lang="en-US" sz="6000" b="1" dirty="0">
                <a:solidFill>
                  <a:schemeClr val="bg1"/>
                </a:solidFill>
                <a:latin typeface="Arial" panose="020B0604020202020204" pitchFamily="34" charset="0"/>
                <a:cs typeface="Arial" panose="020B0604020202020204" pitchFamily="34" charset="0"/>
              </a:rPr>
              <a:t>YOU</a:t>
            </a:r>
          </a:p>
        </p:txBody>
      </p:sp>
      <p:grpSp>
        <p:nvGrpSpPr>
          <p:cNvPr id="5" name="Group 4"/>
          <p:cNvGrpSpPr/>
          <p:nvPr/>
        </p:nvGrpSpPr>
        <p:grpSpPr>
          <a:xfrm>
            <a:off x="3247157" y="3811174"/>
            <a:ext cx="8654626" cy="1670047"/>
            <a:chOff x="3290454" y="1971487"/>
            <a:chExt cx="8654626" cy="1670047"/>
          </a:xfrm>
        </p:grpSpPr>
        <p:sp>
          <p:nvSpPr>
            <p:cNvPr id="24" name="TextBox 23"/>
            <p:cNvSpPr txBox="1"/>
            <p:nvPr/>
          </p:nvSpPr>
          <p:spPr>
            <a:xfrm>
              <a:off x="3850153" y="2318095"/>
              <a:ext cx="6544033" cy="1323439"/>
            </a:xfrm>
            <a:prstGeom prst="rect">
              <a:avLst/>
            </a:prstGeom>
            <a:noFill/>
          </p:spPr>
          <p:txBody>
            <a:bodyPr wrap="square" rtlCol="0">
              <a:spAutoFit/>
            </a:bodyPr>
            <a:lstStyle/>
            <a:p>
              <a:pPr lvl="0"/>
              <a:endParaRPr lang="en-US" sz="2000" dirty="0">
                <a:solidFill>
                  <a:schemeClr val="bg1">
                    <a:lumMod val="50000"/>
                  </a:schemeClr>
                </a:solidFill>
                <a:latin typeface="Arial" panose="020B0604020202020204" pitchFamily="34" charset="0"/>
                <a:cs typeface="Arial" panose="020B0604020202020204" pitchFamily="34" charset="0"/>
              </a:endParaRPr>
            </a:p>
            <a:p>
              <a:pPr lvl="0"/>
              <a:r>
                <a:rPr lang="en-US" sz="2000" dirty="0">
                  <a:solidFill>
                    <a:schemeClr val="bg1">
                      <a:lumMod val="50000"/>
                    </a:schemeClr>
                  </a:solidFill>
                  <a:latin typeface="Arial" panose="020B0604020202020204" pitchFamily="34" charset="0"/>
                  <a:cs typeface="Arial" panose="020B0604020202020204" pitchFamily="34" charset="0"/>
                </a:rPr>
                <a:t>	(631) 756-9500 x 228	C: (631) 834-2695</a:t>
              </a:r>
            </a:p>
            <a:p>
              <a:pPr lvl="0"/>
              <a:endParaRPr lang="en-US" sz="2000" dirty="0">
                <a:solidFill>
                  <a:schemeClr val="bg1">
                    <a:lumMod val="50000"/>
                  </a:schemeClr>
                </a:solidFill>
                <a:latin typeface="Arial" panose="020B0604020202020204" pitchFamily="34" charset="0"/>
                <a:cs typeface="Arial" panose="020B0604020202020204" pitchFamily="34" charset="0"/>
              </a:endParaRPr>
            </a:p>
            <a:p>
              <a:pPr lvl="0"/>
              <a:r>
                <a:rPr lang="en-US" sz="2000" dirty="0">
                  <a:solidFill>
                    <a:schemeClr val="bg1">
                      <a:lumMod val="50000"/>
                    </a:schemeClr>
                  </a:solidFill>
                  <a:latin typeface="Arial" panose="020B0604020202020204" pitchFamily="34" charset="0"/>
                  <a:cs typeface="Arial" panose="020B0604020202020204" pitchFamily="34" charset="0"/>
                </a:rPr>
                <a:t>	</a:t>
              </a:r>
              <a:r>
                <a:rPr lang="en-US" sz="2000" dirty="0" err="1">
                  <a:solidFill>
                    <a:schemeClr val="bg1">
                      <a:lumMod val="50000"/>
                    </a:schemeClr>
                  </a:solidFill>
                  <a:latin typeface="Arial" panose="020B0604020202020204" pitchFamily="34" charset="0"/>
                  <a:cs typeface="Arial" panose="020B0604020202020204" pitchFamily="34" charset="0"/>
                </a:rPr>
                <a:t>jhoffman@ns.cpa</a:t>
              </a:r>
              <a:endParaRPr lang="en-US" sz="2000" dirty="0">
                <a:solidFill>
                  <a:schemeClr val="bg1">
                    <a:lumMod val="50000"/>
                  </a:schemeClr>
                </a:solidFill>
                <a:latin typeface="Arial" panose="020B0604020202020204" pitchFamily="34" charset="0"/>
                <a:cs typeface="Arial" panose="020B0604020202020204" pitchFamily="34" charset="0"/>
              </a:endParaRPr>
            </a:p>
          </p:txBody>
        </p:sp>
        <p:sp>
          <p:nvSpPr>
            <p:cNvPr id="25" name="Chevron 24"/>
            <p:cNvSpPr/>
            <p:nvPr/>
          </p:nvSpPr>
          <p:spPr>
            <a:xfrm>
              <a:off x="3404162" y="202141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Arial" panose="020B0604020202020204" pitchFamily="34" charset="0"/>
                <a:cs typeface="Arial" panose="020B0604020202020204" pitchFamily="34" charset="0"/>
              </a:endParaRPr>
            </a:p>
          </p:txBody>
        </p:sp>
        <p:sp>
          <p:nvSpPr>
            <p:cNvPr id="37" name="Chevron 36"/>
            <p:cNvSpPr/>
            <p:nvPr/>
          </p:nvSpPr>
          <p:spPr>
            <a:xfrm>
              <a:off x="3290454" y="205265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Arial" panose="020B0604020202020204" pitchFamily="34" charset="0"/>
                <a:cs typeface="Arial" panose="020B0604020202020204" pitchFamily="34" charset="0"/>
              </a:endParaRPr>
            </a:p>
          </p:txBody>
        </p:sp>
        <p:sp>
          <p:nvSpPr>
            <p:cNvPr id="39" name="Rectangle 38"/>
            <p:cNvSpPr/>
            <p:nvPr/>
          </p:nvSpPr>
          <p:spPr>
            <a:xfrm>
              <a:off x="3862183" y="1971487"/>
              <a:ext cx="8082897" cy="400110"/>
            </a:xfrm>
            <a:prstGeom prst="rect">
              <a:avLst/>
            </a:prstGeom>
          </p:spPr>
          <p:txBody>
            <a:bodyPr wrap="square">
              <a:spAutoFit/>
            </a:bodyPr>
            <a:lstStyle/>
            <a:p>
              <a:r>
                <a:rPr lang="en-US" sz="2000" b="1" dirty="0">
                  <a:latin typeface="+mj-lt"/>
                  <a:cs typeface="Arial" panose="020B0604020202020204" pitchFamily="34" charset="0"/>
                </a:rPr>
                <a:t>John Hoffman, CPA/CFF/CITP</a:t>
              </a:r>
            </a:p>
          </p:txBody>
        </p:sp>
        <p:pic>
          <p:nvPicPr>
            <p:cNvPr id="2" name="Picture 1"/>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4111410" y="2587550"/>
              <a:ext cx="457200" cy="457200"/>
            </a:xfrm>
            <a:prstGeom prst="rect">
              <a:avLst/>
            </a:prstGeom>
          </p:spPr>
        </p:pic>
        <p:pic>
          <p:nvPicPr>
            <p:cNvPr id="4" name="Picture 3"/>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4107879" y="3184334"/>
              <a:ext cx="457200" cy="457200"/>
            </a:xfrm>
            <a:prstGeom prst="rect">
              <a:avLst/>
            </a:prstGeom>
          </p:spPr>
        </p:pic>
      </p:grpSp>
      <p:sp>
        <p:nvSpPr>
          <p:cNvPr id="6" name="Slide Number Placeholder 5">
            <a:extLst>
              <a:ext uri="{FF2B5EF4-FFF2-40B4-BE49-F238E27FC236}">
                <a16:creationId xmlns:a16="http://schemas.microsoft.com/office/drawing/2014/main" id="{21A1AE99-47C9-478E-8358-EB76B7AA0868}"/>
              </a:ext>
            </a:extLst>
          </p:cNvPr>
          <p:cNvSpPr>
            <a:spLocks noGrp="1"/>
          </p:cNvSpPr>
          <p:nvPr>
            <p:ph type="sldNum" sz="quarter" idx="12"/>
          </p:nvPr>
        </p:nvSpPr>
        <p:spPr/>
        <p:txBody>
          <a:bodyPr/>
          <a:lstStyle/>
          <a:p>
            <a:fld id="{2908AE93-C9C6-494E-8F65-9AEFAC3DAEAC}" type="slidenum">
              <a:rPr lang="en-US" smtClean="0"/>
              <a:t>29</a:t>
            </a:fld>
            <a:endParaRPr lang="en-US" dirty="0"/>
          </a:p>
        </p:txBody>
      </p:sp>
      <p:pic>
        <p:nvPicPr>
          <p:cNvPr id="8" name="Picture 7">
            <a:extLst>
              <a:ext uri="{FF2B5EF4-FFF2-40B4-BE49-F238E27FC236}">
                <a16:creationId xmlns:a16="http://schemas.microsoft.com/office/drawing/2014/main" id="{130C57D3-2A60-4B54-AF54-DEBCB4BA4D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32627" y="3766975"/>
            <a:ext cx="1257300" cy="1838325"/>
          </a:xfrm>
          <a:prstGeom prst="rect">
            <a:avLst/>
          </a:prstGeom>
        </p:spPr>
      </p:pic>
      <p:grpSp>
        <p:nvGrpSpPr>
          <p:cNvPr id="27" name="Group 26">
            <a:extLst>
              <a:ext uri="{FF2B5EF4-FFF2-40B4-BE49-F238E27FC236}">
                <a16:creationId xmlns:a16="http://schemas.microsoft.com/office/drawing/2014/main" id="{FB97C2C2-7F5E-4CD3-A5BE-5621348810B4}"/>
              </a:ext>
            </a:extLst>
          </p:cNvPr>
          <p:cNvGrpSpPr/>
          <p:nvPr/>
        </p:nvGrpSpPr>
        <p:grpSpPr>
          <a:xfrm>
            <a:off x="3247157" y="1182727"/>
            <a:ext cx="8654626" cy="1670047"/>
            <a:chOff x="3290454" y="1971487"/>
            <a:chExt cx="8654626" cy="1670047"/>
          </a:xfrm>
        </p:grpSpPr>
        <p:sp>
          <p:nvSpPr>
            <p:cNvPr id="28" name="TextBox 27">
              <a:extLst>
                <a:ext uri="{FF2B5EF4-FFF2-40B4-BE49-F238E27FC236}">
                  <a16:creationId xmlns:a16="http://schemas.microsoft.com/office/drawing/2014/main" id="{25D7FFDC-7E5B-49A3-80CB-CBF4AC7A44BC}"/>
                </a:ext>
              </a:extLst>
            </p:cNvPr>
            <p:cNvSpPr txBox="1"/>
            <p:nvPr/>
          </p:nvSpPr>
          <p:spPr>
            <a:xfrm>
              <a:off x="3850153" y="2318095"/>
              <a:ext cx="6544033" cy="1323439"/>
            </a:xfrm>
            <a:prstGeom prst="rect">
              <a:avLst/>
            </a:prstGeom>
            <a:noFill/>
          </p:spPr>
          <p:txBody>
            <a:bodyPr wrap="square" rtlCol="0">
              <a:spAutoFit/>
            </a:bodyPr>
            <a:lstStyle/>
            <a:p>
              <a:pPr lvl="0"/>
              <a:endParaRPr lang="en-US" sz="2000" dirty="0">
                <a:solidFill>
                  <a:schemeClr val="bg1">
                    <a:lumMod val="50000"/>
                  </a:schemeClr>
                </a:solidFill>
                <a:latin typeface="Arial" panose="020B0604020202020204" pitchFamily="34" charset="0"/>
                <a:cs typeface="Arial" panose="020B0604020202020204" pitchFamily="34" charset="0"/>
              </a:endParaRPr>
            </a:p>
            <a:p>
              <a:pPr lvl="0"/>
              <a:r>
                <a:rPr lang="en-US" sz="2000" dirty="0">
                  <a:solidFill>
                    <a:schemeClr val="bg1">
                      <a:lumMod val="50000"/>
                    </a:schemeClr>
                  </a:solidFill>
                  <a:latin typeface="Arial" panose="020B0604020202020204" pitchFamily="34" charset="0"/>
                  <a:cs typeface="Arial" panose="020B0604020202020204" pitchFamily="34" charset="0"/>
                </a:rPr>
                <a:t>	(631) 756-9500 x 223	C: (516) 659-5151</a:t>
              </a:r>
            </a:p>
            <a:p>
              <a:pPr lvl="0"/>
              <a:endParaRPr lang="en-US" sz="2000" dirty="0">
                <a:solidFill>
                  <a:schemeClr val="bg1">
                    <a:lumMod val="50000"/>
                  </a:schemeClr>
                </a:solidFill>
                <a:latin typeface="Arial" panose="020B0604020202020204" pitchFamily="34" charset="0"/>
                <a:cs typeface="Arial" panose="020B0604020202020204" pitchFamily="34" charset="0"/>
              </a:endParaRPr>
            </a:p>
            <a:p>
              <a:pPr lvl="0"/>
              <a:r>
                <a:rPr lang="en-US" sz="2000" dirty="0">
                  <a:solidFill>
                    <a:schemeClr val="bg1">
                      <a:lumMod val="50000"/>
                    </a:schemeClr>
                  </a:solidFill>
                  <a:latin typeface="Arial" panose="020B0604020202020204" pitchFamily="34" charset="0"/>
                  <a:cs typeface="Arial" panose="020B0604020202020204" pitchFamily="34" charset="0"/>
                </a:rPr>
                <a:t>	</a:t>
              </a:r>
              <a:r>
                <a:rPr lang="en-US" sz="2000" dirty="0" err="1">
                  <a:solidFill>
                    <a:schemeClr val="bg1">
                      <a:lumMod val="50000"/>
                    </a:schemeClr>
                  </a:solidFill>
                  <a:latin typeface="Arial" panose="020B0604020202020204" pitchFamily="34" charset="0"/>
                  <a:cs typeface="Arial" panose="020B0604020202020204" pitchFamily="34" charset="0"/>
                </a:rPr>
                <a:t>epsmith@ns.cpa</a:t>
              </a:r>
              <a:endParaRPr lang="en-US" sz="2000" dirty="0">
                <a:solidFill>
                  <a:schemeClr val="bg1">
                    <a:lumMod val="50000"/>
                  </a:schemeClr>
                </a:solidFill>
                <a:latin typeface="Arial" panose="020B0604020202020204" pitchFamily="34" charset="0"/>
                <a:cs typeface="Arial" panose="020B0604020202020204" pitchFamily="34" charset="0"/>
              </a:endParaRPr>
            </a:p>
          </p:txBody>
        </p:sp>
        <p:sp>
          <p:nvSpPr>
            <p:cNvPr id="29" name="Chevron 24">
              <a:extLst>
                <a:ext uri="{FF2B5EF4-FFF2-40B4-BE49-F238E27FC236}">
                  <a16:creationId xmlns:a16="http://schemas.microsoft.com/office/drawing/2014/main" id="{00A76393-5315-435A-9F9C-3DC17666538F}"/>
                </a:ext>
              </a:extLst>
            </p:cNvPr>
            <p:cNvSpPr/>
            <p:nvPr/>
          </p:nvSpPr>
          <p:spPr>
            <a:xfrm>
              <a:off x="3404162" y="2021414"/>
              <a:ext cx="187749" cy="352721"/>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Arial" panose="020B0604020202020204" pitchFamily="34" charset="0"/>
                <a:cs typeface="Arial" panose="020B0604020202020204" pitchFamily="34" charset="0"/>
              </a:endParaRPr>
            </a:p>
          </p:txBody>
        </p:sp>
        <p:sp>
          <p:nvSpPr>
            <p:cNvPr id="30" name="Chevron 36">
              <a:extLst>
                <a:ext uri="{FF2B5EF4-FFF2-40B4-BE49-F238E27FC236}">
                  <a16:creationId xmlns:a16="http://schemas.microsoft.com/office/drawing/2014/main" id="{498153D3-3FD6-4A1B-8501-F4F0C0E3C1F0}"/>
                </a:ext>
              </a:extLst>
            </p:cNvPr>
            <p:cNvSpPr/>
            <p:nvPr/>
          </p:nvSpPr>
          <p:spPr>
            <a:xfrm>
              <a:off x="3290454" y="2052655"/>
              <a:ext cx="154491" cy="290239"/>
            </a:xfrm>
            <a:prstGeom prst="chevron">
              <a:avLst>
                <a:gd name="adj" fmla="val 83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solidFill>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A1C3BC4A-5181-41EA-99CF-D0E1CC3923D4}"/>
                </a:ext>
              </a:extLst>
            </p:cNvPr>
            <p:cNvSpPr/>
            <p:nvPr/>
          </p:nvSpPr>
          <p:spPr>
            <a:xfrm>
              <a:off x="3862183" y="1971487"/>
              <a:ext cx="8082897" cy="400110"/>
            </a:xfrm>
            <a:prstGeom prst="rect">
              <a:avLst/>
            </a:prstGeom>
          </p:spPr>
          <p:txBody>
            <a:bodyPr wrap="square">
              <a:spAutoFit/>
            </a:bodyPr>
            <a:lstStyle/>
            <a:p>
              <a:r>
                <a:rPr lang="en-US" sz="2000" b="1" dirty="0">
                  <a:latin typeface="+mj-lt"/>
                </a:rPr>
                <a:t>Ernest Patrick Smith CPA/ABV/CFF, CVA, CEPA</a:t>
              </a:r>
              <a:endParaRPr lang="en-US" sz="2000" b="1" dirty="0">
                <a:latin typeface="+mj-lt"/>
                <a:cs typeface="Arial" panose="020B0604020202020204" pitchFamily="34" charset="0"/>
              </a:endParaRPr>
            </a:p>
          </p:txBody>
        </p:sp>
        <p:pic>
          <p:nvPicPr>
            <p:cNvPr id="32" name="Picture 31">
              <a:extLst>
                <a:ext uri="{FF2B5EF4-FFF2-40B4-BE49-F238E27FC236}">
                  <a16:creationId xmlns:a16="http://schemas.microsoft.com/office/drawing/2014/main" id="{C0450DF9-584C-482E-AAFC-B576297F3BB7}"/>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4111410" y="2587550"/>
              <a:ext cx="457200" cy="457200"/>
            </a:xfrm>
            <a:prstGeom prst="rect">
              <a:avLst/>
            </a:prstGeom>
          </p:spPr>
        </p:pic>
        <p:pic>
          <p:nvPicPr>
            <p:cNvPr id="33" name="Picture 32">
              <a:extLst>
                <a:ext uri="{FF2B5EF4-FFF2-40B4-BE49-F238E27FC236}">
                  <a16:creationId xmlns:a16="http://schemas.microsoft.com/office/drawing/2014/main" id="{AA5DC402-CBB8-4E75-B67A-5AE9F55B8C79}"/>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4107879" y="3184334"/>
              <a:ext cx="457200" cy="457200"/>
            </a:xfrm>
            <a:prstGeom prst="rect">
              <a:avLst/>
            </a:prstGeom>
          </p:spPr>
        </p:pic>
      </p:grpSp>
      <p:pic>
        <p:nvPicPr>
          <p:cNvPr id="20" name="Picture 19">
            <a:extLst>
              <a:ext uri="{FF2B5EF4-FFF2-40B4-BE49-F238E27FC236}">
                <a16:creationId xmlns:a16="http://schemas.microsoft.com/office/drawing/2014/main" id="{9776DD3D-031D-49FE-B91B-1C542B194FF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25953" y="1166471"/>
            <a:ext cx="1363974" cy="2179038"/>
          </a:xfrm>
          <a:prstGeom prst="rect">
            <a:avLst/>
          </a:prstGeom>
        </p:spPr>
      </p:pic>
      <p:sp>
        <p:nvSpPr>
          <p:cNvPr id="7" name="Rectangle 6">
            <a:extLst>
              <a:ext uri="{FF2B5EF4-FFF2-40B4-BE49-F238E27FC236}">
                <a16:creationId xmlns:a16="http://schemas.microsoft.com/office/drawing/2014/main" id="{CDF0761A-6716-68F2-3418-E0C58883A189}"/>
              </a:ext>
            </a:extLst>
          </p:cNvPr>
          <p:cNvSpPr/>
          <p:nvPr/>
        </p:nvSpPr>
        <p:spPr>
          <a:xfrm>
            <a:off x="8540318" y="5832629"/>
            <a:ext cx="3361465" cy="10253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281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912628" y="400050"/>
            <a:ext cx="9409931" cy="5006450"/>
          </a:xfrm>
        </p:spPr>
        <p:txBody>
          <a:bodyPr>
            <a:noAutofit/>
          </a:bodyPr>
          <a:lstStyle/>
          <a:p>
            <a:r>
              <a:rPr lang="en-US" sz="2400" b="1" u="sng" dirty="0"/>
              <a:t>Definition of Fraud (Many Definitions)</a:t>
            </a:r>
            <a:br>
              <a:rPr lang="en-US" sz="2400" b="1" u="sng" dirty="0"/>
            </a:br>
            <a:br>
              <a:rPr lang="en-US" sz="2400" dirty="0"/>
            </a:br>
            <a:r>
              <a:rPr lang="en-US" sz="2400" u="sng" dirty="0"/>
              <a:t>Under common law </a:t>
            </a:r>
            <a:br>
              <a:rPr lang="en-US" sz="2400" dirty="0"/>
            </a:br>
            <a:r>
              <a:rPr lang="en-US" sz="2400" dirty="0"/>
              <a:t>Three elements are required to prove fraud: </a:t>
            </a:r>
            <a:br>
              <a:rPr lang="en-US" sz="2400" dirty="0"/>
            </a:br>
            <a:r>
              <a:rPr lang="en-US" sz="2400" dirty="0"/>
              <a:t>a </a:t>
            </a:r>
            <a:r>
              <a:rPr lang="en-US" sz="2400" b="1" u="sng" dirty="0"/>
              <a:t>material false statement</a:t>
            </a:r>
            <a:r>
              <a:rPr lang="en-US" sz="2400" b="1" dirty="0"/>
              <a:t> </a:t>
            </a:r>
            <a:r>
              <a:rPr lang="en-US" sz="2400" dirty="0"/>
              <a:t>made with an </a:t>
            </a:r>
            <a:r>
              <a:rPr lang="en-US" sz="2400" b="1" u="sng" dirty="0"/>
              <a:t>intent to deceive</a:t>
            </a:r>
            <a:r>
              <a:rPr lang="en-US" sz="2400" dirty="0"/>
              <a:t>, </a:t>
            </a:r>
            <a:br>
              <a:rPr lang="en-US" sz="2400" dirty="0"/>
            </a:br>
            <a:r>
              <a:rPr lang="en-US" sz="2400" dirty="0"/>
              <a:t>a victim’s </a:t>
            </a:r>
            <a:r>
              <a:rPr lang="en-US" sz="2400" b="1" u="sng" dirty="0"/>
              <a:t>reliance</a:t>
            </a:r>
            <a:r>
              <a:rPr lang="en-US" sz="2400" dirty="0"/>
              <a:t> on the statement and </a:t>
            </a:r>
            <a:br>
              <a:rPr lang="en-US" sz="2400" dirty="0"/>
            </a:br>
            <a:r>
              <a:rPr lang="en-US" sz="2400" b="1" u="sng" dirty="0"/>
              <a:t>damages</a:t>
            </a:r>
            <a:r>
              <a:rPr lang="en-US" sz="2400" dirty="0"/>
              <a:t>.</a:t>
            </a:r>
            <a:br>
              <a:rPr lang="en-US" sz="2400" dirty="0"/>
            </a:br>
            <a:br>
              <a:rPr lang="en-US" sz="2400" dirty="0"/>
            </a:br>
            <a:r>
              <a:rPr lang="en-US" sz="2400" u="sng" dirty="0"/>
              <a:t>Another frequent used definition</a:t>
            </a:r>
            <a:br>
              <a:rPr lang="en-US" sz="2400" dirty="0"/>
            </a:br>
            <a:r>
              <a:rPr lang="en-US" sz="2400" b="1" u="sng" dirty="0"/>
              <a:t>Knowingly lie</a:t>
            </a:r>
            <a:r>
              <a:rPr lang="en-US" sz="2400" b="1" dirty="0"/>
              <a:t> </a:t>
            </a:r>
            <a:r>
              <a:rPr lang="en-US" sz="2400" dirty="0"/>
              <a:t>with the </a:t>
            </a:r>
            <a:r>
              <a:rPr lang="en-US" sz="2400" b="1" u="sng" dirty="0"/>
              <a:t>intent to deceive</a:t>
            </a:r>
            <a:r>
              <a:rPr lang="en-US" sz="2400" b="1" dirty="0"/>
              <a:t> </a:t>
            </a:r>
            <a:r>
              <a:rPr lang="en-US" sz="2400" dirty="0"/>
              <a:t>someone, </a:t>
            </a:r>
            <a:br>
              <a:rPr lang="en-US" sz="2400" dirty="0"/>
            </a:br>
            <a:r>
              <a:rPr lang="en-US" sz="2400" dirty="0"/>
              <a:t>someone </a:t>
            </a:r>
            <a:r>
              <a:rPr lang="en-US" sz="2400" b="1" u="sng" dirty="0"/>
              <a:t>relies</a:t>
            </a:r>
            <a:r>
              <a:rPr lang="en-US" sz="2400" dirty="0"/>
              <a:t> on the lie and fraudster receives a </a:t>
            </a:r>
            <a:r>
              <a:rPr lang="en-US" sz="2400" b="1" dirty="0"/>
              <a:t>benefit</a:t>
            </a:r>
            <a:r>
              <a:rPr lang="en-US" sz="2400" dirty="0"/>
              <a:t>.  </a:t>
            </a:r>
            <a:br>
              <a:rPr lang="en-US" sz="2400" dirty="0"/>
            </a:br>
            <a:br>
              <a:rPr lang="en-US" sz="2400" dirty="0"/>
            </a:br>
            <a:endParaRPr lang="en-US" sz="24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014DEAFD-086A-0B99-8F03-0DE167DE822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6E3FE2AB-AEA3-383C-04C1-EE2E726BEA9C}"/>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5762CD45-A7D4-2AAD-1BE1-F69E683326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843F7638-D8CD-C9FF-5ABE-3C3944B26914}"/>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7D10CC69-8211-B865-B210-ECF6C0F41CF7}"/>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5B40074-0383-CA28-F446-EBA2FC94532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3199718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E695AEF-2D05-2BAE-AAF5-554729F6EE89}"/>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F408180C-907A-1EDF-8270-91D1966E0229}"/>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2FF8B79A-2AA9-A976-E822-020922011C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8" y="404813"/>
            <a:ext cx="9564871" cy="5319712"/>
          </a:xfrm>
        </p:spPr>
        <p:txBody>
          <a:bodyPr>
            <a:noAutofit/>
          </a:bodyPr>
          <a:lstStyle/>
          <a:p>
            <a:br>
              <a:rPr lang="en-US" sz="1600" dirty="0"/>
            </a:br>
            <a:r>
              <a:rPr lang="en-US" sz="2000" b="1" u="sng" dirty="0"/>
              <a:t>California Department of Insurance (Hardest Place of Earth to Prove Fraud)</a:t>
            </a:r>
            <a:br>
              <a:rPr lang="en-US" sz="2000" u="sng" dirty="0"/>
            </a:br>
            <a:br>
              <a:rPr lang="en-US" sz="2000" dirty="0"/>
            </a:br>
            <a:r>
              <a:rPr lang="en-US" sz="2000" dirty="0"/>
              <a:t>Fraud occurs when someone knowingly lies to obtain a benefit or advantage to which they are not otherwise entitled </a:t>
            </a:r>
            <a:r>
              <a:rPr lang="en-US" sz="2000" b="1" u="sng" dirty="0"/>
              <a:t>or someone knowingly denies a benefit that is due </a:t>
            </a:r>
            <a:r>
              <a:rPr lang="en-US" sz="2000" dirty="0"/>
              <a:t>and to which someone is entitled. According to the law, the crime of insurance fraud can be prosecuted when:</a:t>
            </a:r>
            <a:br>
              <a:rPr lang="en-US" sz="2000" dirty="0"/>
            </a:br>
            <a:br>
              <a:rPr lang="en-US" sz="2000" dirty="0"/>
            </a:br>
            <a:r>
              <a:rPr lang="en-US" sz="2000" dirty="0"/>
              <a:t>The suspect had the intent to defraud. Insurance fraud is a "specific" intent crime. This means a prosecutor must prove that the person involved knowingly committed an act to defraud.</a:t>
            </a:r>
            <a:br>
              <a:rPr lang="en-US" sz="2000" dirty="0"/>
            </a:br>
            <a:br>
              <a:rPr lang="en-US" sz="2000" dirty="0"/>
            </a:br>
            <a:r>
              <a:rPr lang="en-US" sz="2000" dirty="0"/>
              <a:t>An act is completed. Simply making a misrepresentation (written or oral) to an insurer with knowledge that is untrue is sufficient.</a:t>
            </a:r>
            <a:br>
              <a:rPr lang="en-US" sz="2000" dirty="0"/>
            </a:br>
            <a:br>
              <a:rPr lang="en-US" sz="2000" dirty="0"/>
            </a:br>
            <a:r>
              <a:rPr lang="en-US" sz="2000" dirty="0"/>
              <a:t>The </a:t>
            </a:r>
            <a:r>
              <a:rPr lang="en-US" sz="2000" b="1" u="sng" dirty="0"/>
              <a:t>act and intent </a:t>
            </a:r>
            <a:r>
              <a:rPr lang="en-US" sz="2000" dirty="0"/>
              <a:t>must come together. One without the other is not a crime.</a:t>
            </a:r>
            <a:br>
              <a:rPr lang="en-US" sz="2000" dirty="0"/>
            </a:br>
            <a:br>
              <a:rPr lang="en-US" sz="2000" dirty="0"/>
            </a:br>
            <a:r>
              <a:rPr lang="en-US" sz="2000" dirty="0"/>
              <a:t>Actual monetary loss is not necessary as long as the suspect has committed an act and had the intent to commit the crime.</a:t>
            </a:r>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7" name="Group 6">
            <a:extLst>
              <a:ext uri="{FF2B5EF4-FFF2-40B4-BE49-F238E27FC236}">
                <a16:creationId xmlns:a16="http://schemas.microsoft.com/office/drawing/2014/main" id="{EDC34A9D-EBD0-5E27-663F-44E93DD036B0}"/>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39B61440-2364-C96D-072D-A6D737E235C0}"/>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120FF45E-27FB-5E8B-2571-D4D17BF8F7C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82744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4" name="Group 3">
            <a:extLst>
              <a:ext uri="{FF2B5EF4-FFF2-40B4-BE49-F238E27FC236}">
                <a16:creationId xmlns:a16="http://schemas.microsoft.com/office/drawing/2014/main" id="{014DEAFD-086A-0B99-8F03-0DE167DE8224}"/>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6E3FE2AB-AEA3-383C-04C1-EE2E726BEA9C}"/>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5762CD45-A7D4-2AAD-1BE1-F69E683326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a:extLst>
              <a:ext uri="{FF2B5EF4-FFF2-40B4-BE49-F238E27FC236}">
                <a16:creationId xmlns:a16="http://schemas.microsoft.com/office/drawing/2014/main" id="{843F7638-D8CD-C9FF-5ABE-3C3944B26914}"/>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7D10CC69-8211-B865-B210-ECF6C0F41CF7}"/>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5B40074-0383-CA28-F446-EBA2FC94532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pic>
        <p:nvPicPr>
          <p:cNvPr id="13" name="Picture 12">
            <a:extLst>
              <a:ext uri="{FF2B5EF4-FFF2-40B4-BE49-F238E27FC236}">
                <a16:creationId xmlns:a16="http://schemas.microsoft.com/office/drawing/2014/main" id="{AA0A6D31-1B68-7ECD-8B6A-CE8DE6F3B126}"/>
              </a:ext>
            </a:extLst>
          </p:cNvPr>
          <p:cNvPicPr>
            <a:picLocks noChangeAspect="1"/>
          </p:cNvPicPr>
          <p:nvPr/>
        </p:nvPicPr>
        <p:blipFill>
          <a:blip r:embed="rId5"/>
          <a:stretch>
            <a:fillRect/>
          </a:stretch>
        </p:blipFill>
        <p:spPr>
          <a:xfrm>
            <a:off x="2616940" y="1479613"/>
            <a:ext cx="6958119" cy="3228458"/>
          </a:xfrm>
          <a:prstGeom prst="rect">
            <a:avLst/>
          </a:prstGeom>
        </p:spPr>
      </p:pic>
      <p:sp>
        <p:nvSpPr>
          <p:cNvPr id="14" name="TextBox 13">
            <a:extLst>
              <a:ext uri="{FF2B5EF4-FFF2-40B4-BE49-F238E27FC236}">
                <a16:creationId xmlns:a16="http://schemas.microsoft.com/office/drawing/2014/main" id="{C0ECA906-2121-AF81-BDFE-66D4D5BB54F2}"/>
              </a:ext>
            </a:extLst>
          </p:cNvPr>
          <p:cNvSpPr txBox="1"/>
          <p:nvPr/>
        </p:nvSpPr>
        <p:spPr>
          <a:xfrm>
            <a:off x="682772" y="398866"/>
            <a:ext cx="11041868" cy="707886"/>
          </a:xfrm>
          <a:prstGeom prst="rect">
            <a:avLst/>
          </a:prstGeom>
          <a:noFill/>
        </p:spPr>
        <p:txBody>
          <a:bodyPr wrap="square" rtlCol="0">
            <a:spAutoFit/>
          </a:bodyPr>
          <a:lstStyle/>
          <a:p>
            <a:pPr algn="ctr"/>
            <a:r>
              <a:rPr lang="en-US" sz="4000" b="1" dirty="0"/>
              <a:t>Fraud Triangle</a:t>
            </a:r>
          </a:p>
        </p:txBody>
      </p:sp>
    </p:spTree>
    <p:extLst>
      <p:ext uri="{BB962C8B-B14F-4D97-AF65-F5344CB8AC3E}">
        <p14:creationId xmlns:p14="http://schemas.microsoft.com/office/powerpoint/2010/main" val="156630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DFAF561-2439-5EAA-78B5-C6A6D92445B6}"/>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A0C27F3A-1BE8-40E5-B023-324C9ACD4D5D}"/>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C7D61638-D114-66EC-8BA8-846505EF7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217428" y="404813"/>
            <a:ext cx="9564871" cy="5319712"/>
          </a:xfrm>
        </p:spPr>
        <p:txBody>
          <a:bodyPr>
            <a:noAutofit/>
          </a:bodyPr>
          <a:lstStyle/>
          <a:p>
            <a:r>
              <a:rPr lang="en-US" sz="2400" b="1" dirty="0"/>
              <a:t>What is a PPP Loan?</a:t>
            </a:r>
            <a:br>
              <a:rPr lang="en-US" sz="2400" dirty="0"/>
            </a:br>
            <a:br>
              <a:rPr lang="en-US" sz="1600" dirty="0"/>
            </a:br>
            <a:r>
              <a:rPr lang="en-US" sz="1800" dirty="0"/>
              <a:t>SBA Loans issued to businesses during Covid-19 to keep their employees on the payroll.</a:t>
            </a:r>
            <a:br>
              <a:rPr lang="en-US" sz="1800" dirty="0"/>
            </a:br>
            <a:br>
              <a:rPr lang="en-US" sz="1800" dirty="0"/>
            </a:br>
            <a:r>
              <a:rPr lang="en-US" sz="1800" dirty="0"/>
              <a:t>Application Process</a:t>
            </a:r>
            <a:br>
              <a:rPr lang="en-US" sz="1800" dirty="0"/>
            </a:br>
            <a:br>
              <a:rPr lang="en-US" sz="1800" dirty="0"/>
            </a:br>
            <a:r>
              <a:rPr lang="en-US" sz="1800" dirty="0"/>
              <a:t>Forgiveness Process</a:t>
            </a:r>
            <a:br>
              <a:rPr lang="en-US" sz="1800" dirty="0"/>
            </a:br>
            <a:br>
              <a:rPr lang="en-US" sz="1800" dirty="0"/>
            </a:br>
            <a:r>
              <a:rPr lang="en-US" sz="1800" dirty="0"/>
              <a:t>Determined Not to be Taxable </a:t>
            </a:r>
            <a:br>
              <a:rPr lang="en-US" sz="1800" dirty="0"/>
            </a:br>
            <a:br>
              <a:rPr lang="en-US" sz="1800" dirty="0"/>
            </a:br>
            <a:r>
              <a:rPr lang="en-US" sz="1800" dirty="0"/>
              <a:t>Approximately $800 Billion of PPP Loans Issued (Program ended May 31, 2021)</a:t>
            </a:r>
            <a:br>
              <a:rPr lang="en-US" sz="1800" dirty="0"/>
            </a:br>
            <a:r>
              <a:rPr lang="en-US" sz="1800" dirty="0"/>
              <a:t>As of Jan. 9, 2023, approximately 92% of loans granted full or partial forgiveness.</a:t>
            </a:r>
            <a:br>
              <a:rPr lang="en-US" sz="1800" dirty="0"/>
            </a:br>
            <a:br>
              <a:rPr lang="en-US" sz="1800" dirty="0"/>
            </a:br>
            <a:r>
              <a:rPr lang="en-US" sz="1800" b="1" dirty="0"/>
              <a:t>Who received the money?</a:t>
            </a:r>
            <a:br>
              <a:rPr lang="en-US" sz="1800" dirty="0"/>
            </a:br>
            <a:br>
              <a:rPr lang="en-US" sz="1800" dirty="0"/>
            </a:br>
            <a:r>
              <a:rPr lang="en-US" sz="1800" dirty="0"/>
              <a:t>SBA Paycheck Protection Program Data Lookup - </a:t>
            </a:r>
            <a:r>
              <a:rPr lang="en-US" sz="1800" dirty="0" err="1"/>
              <a:t>FederalPay</a:t>
            </a:r>
            <a:br>
              <a:rPr lang="en-US" sz="1800" dirty="0"/>
            </a:br>
            <a:r>
              <a:rPr lang="en-US" sz="1800" dirty="0"/>
              <a:t> </a:t>
            </a:r>
            <a:r>
              <a:rPr lang="en-US" sz="1800" dirty="0">
                <a:hlinkClick r:id="rId4"/>
              </a:rPr>
              <a:t>https://www.federalpay.org/paycheck-protection-program</a:t>
            </a:r>
            <a:br>
              <a:rPr lang="en-US" sz="1800" dirty="0"/>
            </a:br>
            <a:r>
              <a:rPr lang="en-US" sz="1800" dirty="0"/>
              <a:t>(Use less search words to get best results)</a:t>
            </a:r>
            <a:br>
              <a:rPr lang="en-US" sz="1800" dirty="0"/>
            </a:br>
            <a:endParaRPr lang="en-US" sz="1800" dirty="0"/>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7" name="Group 6">
            <a:extLst>
              <a:ext uri="{FF2B5EF4-FFF2-40B4-BE49-F238E27FC236}">
                <a16:creationId xmlns:a16="http://schemas.microsoft.com/office/drawing/2014/main" id="{6581ED30-0210-BAD6-45D8-684EDA6C410A}"/>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4C3CA27A-015A-4BC8-CA96-A28AB3E54341}"/>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13032261-AE0D-15B3-A23E-48B76C301D7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Tree>
    <p:extLst>
      <p:ext uri="{BB962C8B-B14F-4D97-AF65-F5344CB8AC3E}">
        <p14:creationId xmlns:p14="http://schemas.microsoft.com/office/powerpoint/2010/main" val="203629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CFAFDB9F-96F7-C6FE-2344-6E64A6517DE1}"/>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ACDD78FE-6C36-12A3-30A8-DD89C48AF488}"/>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E641AF27-A1BE-D689-DC83-E3157B7E41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851647" y="404813"/>
            <a:ext cx="10040471" cy="5319712"/>
          </a:xfrm>
        </p:spPr>
        <p:txBody>
          <a:bodyPr>
            <a:noAutofit/>
          </a:bodyPr>
          <a:lstStyle/>
          <a:p>
            <a:br>
              <a:rPr lang="en-US" sz="2000" dirty="0"/>
            </a:br>
            <a:br>
              <a:rPr lang="en-US" sz="2000" dirty="0"/>
            </a:br>
            <a:r>
              <a:rPr lang="en-US" sz="2400" b="1" u="sng" dirty="0"/>
              <a:t>What is PPP Fraud?</a:t>
            </a:r>
            <a:br>
              <a:rPr lang="en-US" sz="2400" dirty="0"/>
            </a:br>
            <a:r>
              <a:rPr lang="en-US" sz="2400" dirty="0"/>
              <a:t>PPP fraud is the abuse of a loan program meant to cushion the blow for millions of Americans during the pandemic. </a:t>
            </a:r>
            <a:br>
              <a:rPr lang="en-US" sz="2400" dirty="0"/>
            </a:br>
            <a:br>
              <a:rPr lang="en-US" sz="2400" dirty="0"/>
            </a:br>
            <a:r>
              <a:rPr lang="en-US" sz="2400" dirty="0"/>
              <a:t>More specifically, PPP loan fraud is when an individual or business submits false information when filling out a PPP loan application or when attempting to certify PPP loan forgiveness.</a:t>
            </a:r>
            <a:br>
              <a:rPr lang="en-US" sz="2400" dirty="0"/>
            </a:br>
            <a:br>
              <a:rPr lang="en-US" sz="2400" dirty="0"/>
            </a:br>
            <a:r>
              <a:rPr lang="en-US" sz="2400" dirty="0"/>
              <a:t>Not surprising there is PPP Fraud</a:t>
            </a:r>
            <a:br>
              <a:rPr lang="en-US" sz="2400" dirty="0"/>
            </a:br>
            <a:br>
              <a:rPr lang="en-US" sz="2400" dirty="0"/>
            </a:br>
            <a:r>
              <a:rPr lang="en-US" sz="2400" dirty="0"/>
              <a:t>Fast track loans approvals, easy to get, proceeds forgiven and not taxable </a:t>
            </a:r>
            <a:br>
              <a:rPr lang="en-US" sz="2400" dirty="0"/>
            </a:br>
            <a:br>
              <a:rPr lang="en-US" sz="2400" dirty="0"/>
            </a:br>
            <a:r>
              <a:rPr lang="en-US" sz="2400" dirty="0"/>
              <a:t>Program seemed too good to be true</a:t>
            </a:r>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sp>
        <p:nvSpPr>
          <p:cNvPr id="8" name="Rectangle 7">
            <a:extLst>
              <a:ext uri="{FF2B5EF4-FFF2-40B4-BE49-F238E27FC236}">
                <a16:creationId xmlns:a16="http://schemas.microsoft.com/office/drawing/2014/main" id="{B9E52136-5F98-59D9-1E07-45A3BABBC097}"/>
              </a:ext>
            </a:extLst>
          </p:cNvPr>
          <p:cNvSpPr/>
          <p:nvPr/>
        </p:nvSpPr>
        <p:spPr>
          <a:xfrm>
            <a:off x="8708994" y="5779363"/>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96D2552-253E-0372-380B-A784B5CF71C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19310" y="5406502"/>
            <a:ext cx="2472690" cy="1451499"/>
          </a:xfrm>
          <a:prstGeom prst="rect">
            <a:avLst/>
          </a:prstGeom>
          <a:noFill/>
          <a:ln>
            <a:noFill/>
          </a:ln>
        </p:spPr>
      </p:pic>
    </p:spTree>
    <p:extLst>
      <p:ext uri="{BB962C8B-B14F-4D97-AF65-F5344CB8AC3E}">
        <p14:creationId xmlns:p14="http://schemas.microsoft.com/office/powerpoint/2010/main" val="41624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5EDEC0D-AA12-EB5F-F5BE-8857340B8AE3}"/>
              </a:ext>
            </a:extLst>
          </p:cNvPr>
          <p:cNvSpPr/>
          <p:nvPr/>
        </p:nvSpPr>
        <p:spPr>
          <a:xfrm>
            <a:off x="8513685" y="5724525"/>
            <a:ext cx="3678315" cy="1133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BBCD5E1-29E3-6957-516C-75B542E43E9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31766" y="5557421"/>
            <a:ext cx="2160233" cy="1300580"/>
          </a:xfrm>
          <a:prstGeom prst="rect">
            <a:avLst/>
          </a:prstGeom>
          <a:noFill/>
          <a:ln>
            <a:noFill/>
          </a:ln>
        </p:spPr>
      </p:pic>
      <p:grpSp>
        <p:nvGrpSpPr>
          <p:cNvPr id="4" name="Group 3">
            <a:extLst>
              <a:ext uri="{FF2B5EF4-FFF2-40B4-BE49-F238E27FC236}">
                <a16:creationId xmlns:a16="http://schemas.microsoft.com/office/drawing/2014/main" id="{DDC3DC86-EFA5-3BF0-4973-1858087C23AE}"/>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D27ACBDE-962F-64ED-E3DC-CF846D550469}"/>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5EF22DBC-DFDB-793A-3E43-DD235BD4FC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180109" y="775032"/>
            <a:ext cx="11580482" cy="4355350"/>
          </a:xfrm>
        </p:spPr>
        <p:txBody>
          <a:bodyPr>
            <a:noAutofit/>
          </a:bodyPr>
          <a:lstStyle/>
          <a:p>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br>
              <a:rPr lang="en-US" sz="1600" dirty="0"/>
            </a:br>
            <a:r>
              <a:rPr lang="en-US" sz="1800" dirty="0"/>
              <a:t>THE UNITED STATES </a:t>
            </a:r>
            <a:br>
              <a:rPr lang="en-US" sz="1800" dirty="0"/>
            </a:br>
            <a:r>
              <a:rPr lang="en-US" sz="1800" dirty="0"/>
              <a:t>Department of Justice</a:t>
            </a:r>
            <a:br>
              <a:rPr lang="en-US" sz="1800" dirty="0"/>
            </a:br>
            <a:r>
              <a:rPr lang="en-US" sz="1800" dirty="0"/>
              <a:t>Office of Public Affairs</a:t>
            </a:r>
            <a:br>
              <a:rPr lang="en-US" sz="1800" dirty="0"/>
            </a:br>
            <a:r>
              <a:rPr lang="en-US" sz="1800" dirty="0"/>
              <a:t>FOR IMMEDIATE RELEASE</a:t>
            </a:r>
            <a:br>
              <a:rPr lang="en-US" sz="1800" dirty="0"/>
            </a:br>
            <a:r>
              <a:rPr lang="en-US" sz="1800" dirty="0"/>
              <a:t>Friday, February 17, 2023</a:t>
            </a:r>
            <a:br>
              <a:rPr lang="en-US" sz="1800" dirty="0"/>
            </a:br>
            <a:br>
              <a:rPr lang="en-US" sz="1800" dirty="0"/>
            </a:br>
            <a:r>
              <a:rPr lang="en-US" sz="1800" b="1" dirty="0"/>
              <a:t>Two More Defendants Sentenced to Prison for Multimillion Dollar Schemes Involving Preparation of False Tax Returns for Professional Athletes and PPP Loan Fraud</a:t>
            </a:r>
            <a:br>
              <a:rPr lang="en-US" sz="1800" dirty="0"/>
            </a:br>
            <a:br>
              <a:rPr lang="en-US" sz="1800" dirty="0"/>
            </a:br>
            <a:r>
              <a:rPr lang="en-US" sz="1800" dirty="0"/>
              <a:t>Schemes Caused More Than $44 Million in Losses</a:t>
            </a:r>
            <a:br>
              <a:rPr lang="en-US" sz="1800" dirty="0"/>
            </a:br>
            <a:br>
              <a:rPr lang="en-US" sz="1800" dirty="0"/>
            </a:br>
            <a:r>
              <a:rPr lang="en-US" sz="1800" dirty="0"/>
              <a:t>False Tax Returns filed for at least nine professional athletes </a:t>
            </a:r>
            <a:br>
              <a:rPr lang="en-US" sz="1800" dirty="0"/>
            </a:br>
            <a:r>
              <a:rPr lang="en-US" sz="1800" dirty="0"/>
              <a:t>more than $19 Million in tax loss </a:t>
            </a:r>
            <a:br>
              <a:rPr lang="en-US" sz="1800" dirty="0"/>
            </a:br>
            <a:br>
              <a:rPr lang="en-US" sz="1800" dirty="0"/>
            </a:br>
            <a:r>
              <a:rPr lang="en-US" sz="1800" dirty="0"/>
              <a:t>Fraudulent PPP Loans </a:t>
            </a:r>
            <a:br>
              <a:rPr lang="en-US" sz="1800" dirty="0"/>
            </a:br>
            <a:r>
              <a:rPr lang="en-US" sz="1800" dirty="0"/>
              <a:t>(Seized $11.8 Million in PPP loan Proceeds and $5.6 Million in cashier checks) </a:t>
            </a:r>
          </a:p>
        </p:txBody>
      </p:sp>
      <p:sp>
        <p:nvSpPr>
          <p:cNvPr id="9" name="TextBox 8">
            <a:extLst>
              <a:ext uri="{FF2B5EF4-FFF2-40B4-BE49-F238E27FC236}">
                <a16:creationId xmlns:a16="http://schemas.microsoft.com/office/drawing/2014/main" id="{5CF85982-2B5A-AD52-1339-A36472B7037E}"/>
              </a:ext>
            </a:extLst>
          </p:cNvPr>
          <p:cNvSpPr txBox="1"/>
          <p:nvPr/>
        </p:nvSpPr>
        <p:spPr>
          <a:xfrm>
            <a:off x="1075" y="207818"/>
            <a:ext cx="12190924" cy="400110"/>
          </a:xfrm>
          <a:prstGeom prst="rect">
            <a:avLst/>
          </a:prstGeom>
          <a:noFill/>
        </p:spPr>
        <p:txBody>
          <a:bodyPr wrap="square" rtlCol="0">
            <a:spAutoFit/>
          </a:bodyPr>
          <a:lstStyle/>
          <a:p>
            <a:pPr algn="ctr"/>
            <a:r>
              <a:rPr lang="en-US" sz="2000" b="1" dirty="0"/>
              <a:t>“So Called Trusted Professional” case example (the largest dollar amount $44M of our examples)</a:t>
            </a:r>
          </a:p>
        </p:txBody>
      </p:sp>
    </p:spTree>
    <p:extLst>
      <p:ext uri="{BB962C8B-B14F-4D97-AF65-F5344CB8AC3E}">
        <p14:creationId xmlns:p14="http://schemas.microsoft.com/office/powerpoint/2010/main" val="2843394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C05E7C2-2199-FC12-BB60-C3663AC3A589}"/>
              </a:ext>
            </a:extLst>
          </p:cNvPr>
          <p:cNvGrpSpPr/>
          <p:nvPr/>
        </p:nvGrpSpPr>
        <p:grpSpPr>
          <a:xfrm>
            <a:off x="0" y="5151027"/>
            <a:ext cx="4829453" cy="1706973"/>
            <a:chOff x="0" y="-24342"/>
            <a:chExt cx="4829453" cy="1706973"/>
          </a:xfrm>
        </p:grpSpPr>
        <p:sp>
          <p:nvSpPr>
            <p:cNvPr id="5" name="Rectangle 4">
              <a:extLst>
                <a:ext uri="{FF2B5EF4-FFF2-40B4-BE49-F238E27FC236}">
                  <a16:creationId xmlns:a16="http://schemas.microsoft.com/office/drawing/2014/main" id="{10E12179-646E-6526-0EDA-A19DB739E435}"/>
                </a:ext>
              </a:extLst>
            </p:cNvPr>
            <p:cNvSpPr/>
            <p:nvPr/>
          </p:nvSpPr>
          <p:spPr>
            <a:xfrm>
              <a:off x="0" y="-3697"/>
              <a:ext cx="4829453" cy="16863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3E249C5E-86B2-F29B-CEE8-8BD6D8B0D7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342"/>
              <a:ext cx="2734437" cy="168632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itle 1">
            <a:extLst>
              <a:ext uri="{FF2B5EF4-FFF2-40B4-BE49-F238E27FC236}">
                <a16:creationId xmlns:a16="http://schemas.microsoft.com/office/drawing/2014/main" id="{81E683C2-F5FB-1344-AAC6-B23689A799E5}"/>
              </a:ext>
            </a:extLst>
          </p:cNvPr>
          <p:cNvSpPr>
            <a:spLocks noGrp="1"/>
          </p:cNvSpPr>
          <p:nvPr>
            <p:ph type="title"/>
          </p:nvPr>
        </p:nvSpPr>
        <p:spPr>
          <a:xfrm>
            <a:off x="471056" y="980788"/>
            <a:ext cx="11054194" cy="4149593"/>
          </a:xfrm>
        </p:spPr>
        <p:txBody>
          <a:bodyPr>
            <a:noAutofit/>
          </a:bodyPr>
          <a:lstStyle/>
          <a:p>
            <a:r>
              <a:rPr lang="en-US" sz="2000" dirty="0"/>
              <a:t>The Rudin brothers and Havana also </a:t>
            </a:r>
            <a:r>
              <a:rPr lang="en-US" sz="2000" b="1" u="sng" dirty="0"/>
              <a:t>prepared and submitted false applications </a:t>
            </a:r>
            <a:r>
              <a:rPr lang="en-US" sz="2000" dirty="0"/>
              <a:t>for PPP loans on behalf of small businesses, shell companies, and other business entities they controlled, and </a:t>
            </a:r>
            <a:r>
              <a:rPr lang="en-US" sz="2000" b="1" dirty="0"/>
              <a:t>took </a:t>
            </a:r>
            <a:r>
              <a:rPr lang="en-US" sz="2000" b="1" u="sng" dirty="0"/>
              <a:t>a fee of 30% of the fraudulent loan</a:t>
            </a:r>
            <a:r>
              <a:rPr lang="en-US" sz="2000" dirty="0"/>
              <a:t>. They submitted </a:t>
            </a:r>
            <a:r>
              <a:rPr lang="en-US" sz="2000" b="1" u="sng" dirty="0"/>
              <a:t>fabricated tax returns to support the PPP loan applications</a:t>
            </a:r>
            <a:r>
              <a:rPr lang="en-US" sz="2000" dirty="0"/>
              <a:t>, and some of the business owners never saw their loan applications before Mana Tax filed them. The loan applications grossly inflated the number of employees and monthly payroll costs. </a:t>
            </a:r>
            <a:r>
              <a:rPr lang="en-US" sz="2000" b="1" u="sng" dirty="0"/>
              <a:t>Some of the businesses had no payroll expenses and were not actually eligible for PPP loans.</a:t>
            </a:r>
            <a:br>
              <a:rPr lang="en-US" sz="2000" b="1" dirty="0"/>
            </a:br>
            <a:br>
              <a:rPr lang="en-US" sz="2000" dirty="0"/>
            </a:br>
            <a:r>
              <a:rPr lang="en-US" sz="2000" dirty="0"/>
              <a:t>During the investigation, the government seized more than $11.8 million of the fraudulent PPP loan proceeds from bank accounts controlled by the defendants. In addition, Havana surrendered cashier’s checks totaling approximately $5.6 million, representing a portion of the fees charged to professional athletes for the preparation of their false tax returns and a portion of the fees taken from the fraudulent PPP loans.</a:t>
            </a:r>
          </a:p>
        </p:txBody>
      </p:sp>
      <p:pic>
        <p:nvPicPr>
          <p:cNvPr id="3" name="Picture 2">
            <a:extLst>
              <a:ext uri="{FF2B5EF4-FFF2-40B4-BE49-F238E27FC236}">
                <a16:creationId xmlns:a16="http://schemas.microsoft.com/office/drawing/2014/main" id="{5C52FD62-236C-3965-5CCF-26DF753A5C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15374" y="5876924"/>
            <a:ext cx="2809876" cy="981075"/>
          </a:xfrm>
          <a:prstGeom prst="rect">
            <a:avLst/>
          </a:prstGeom>
          <a:noFill/>
          <a:ln>
            <a:noFill/>
          </a:ln>
        </p:spPr>
      </p:pic>
      <p:grpSp>
        <p:nvGrpSpPr>
          <p:cNvPr id="7" name="Group 6">
            <a:extLst>
              <a:ext uri="{FF2B5EF4-FFF2-40B4-BE49-F238E27FC236}">
                <a16:creationId xmlns:a16="http://schemas.microsoft.com/office/drawing/2014/main" id="{03D124DA-0AC0-0D5E-C851-B6BC5B8E4775}"/>
              </a:ext>
            </a:extLst>
          </p:cNvPr>
          <p:cNvGrpSpPr/>
          <p:nvPr/>
        </p:nvGrpSpPr>
        <p:grpSpPr>
          <a:xfrm>
            <a:off x="8708994" y="5406501"/>
            <a:ext cx="3483006" cy="1451499"/>
            <a:chOff x="8708994" y="5406501"/>
            <a:chExt cx="3483006" cy="1451499"/>
          </a:xfrm>
        </p:grpSpPr>
        <p:sp>
          <p:nvSpPr>
            <p:cNvPr id="8" name="Rectangle 7">
              <a:extLst>
                <a:ext uri="{FF2B5EF4-FFF2-40B4-BE49-F238E27FC236}">
                  <a16:creationId xmlns:a16="http://schemas.microsoft.com/office/drawing/2014/main" id="{3AF427AB-EB4B-5919-F198-3818B70E2A23}"/>
                </a:ext>
              </a:extLst>
            </p:cNvPr>
            <p:cNvSpPr/>
            <p:nvPr/>
          </p:nvSpPr>
          <p:spPr>
            <a:xfrm>
              <a:off x="8708994" y="5779362"/>
              <a:ext cx="3483006" cy="10786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05980AD-3EB5-4FA9-DBCA-0D7BCD9E0E3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9310" y="5406501"/>
              <a:ext cx="2472690" cy="1451499"/>
            </a:xfrm>
            <a:prstGeom prst="rect">
              <a:avLst/>
            </a:prstGeom>
            <a:noFill/>
            <a:ln>
              <a:noFill/>
            </a:ln>
          </p:spPr>
        </p:pic>
      </p:grpSp>
      <p:sp>
        <p:nvSpPr>
          <p:cNvPr id="10" name="TextBox 9">
            <a:extLst>
              <a:ext uri="{FF2B5EF4-FFF2-40B4-BE49-F238E27FC236}">
                <a16:creationId xmlns:a16="http://schemas.microsoft.com/office/drawing/2014/main" id="{A660D8CD-ED99-BC33-2B40-8BF1A9C4B9CD}"/>
              </a:ext>
            </a:extLst>
          </p:cNvPr>
          <p:cNvSpPr txBox="1"/>
          <p:nvPr/>
        </p:nvSpPr>
        <p:spPr>
          <a:xfrm>
            <a:off x="1075" y="207818"/>
            <a:ext cx="12190924" cy="400110"/>
          </a:xfrm>
          <a:prstGeom prst="rect">
            <a:avLst/>
          </a:prstGeom>
          <a:noFill/>
        </p:spPr>
        <p:txBody>
          <a:bodyPr wrap="square" rtlCol="0">
            <a:spAutoFit/>
          </a:bodyPr>
          <a:lstStyle/>
          <a:p>
            <a:pPr algn="ctr"/>
            <a:r>
              <a:rPr lang="en-US" sz="2000" b="1" dirty="0"/>
              <a:t>“So Called Trusted Professional” case example (the largest dollar amount $44M of our examples)</a:t>
            </a:r>
          </a:p>
        </p:txBody>
      </p:sp>
    </p:spTree>
    <p:extLst>
      <p:ext uri="{BB962C8B-B14F-4D97-AF65-F5344CB8AC3E}">
        <p14:creationId xmlns:p14="http://schemas.microsoft.com/office/powerpoint/2010/main" val="8067388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ID_TEMPLATES" val="Key_figures_1"/>
</p:tagLst>
</file>

<file path=ppt/tags/tag2.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ags/tag3.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ags/tag4.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ags/tag5.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ags/tag6.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ags/tag7.xml><?xml version="1.0" encoding="utf-8"?>
<p:tagLst xmlns:a="http://schemas.openxmlformats.org/drawingml/2006/main" xmlns:r="http://schemas.openxmlformats.org/officeDocument/2006/relationships" xmlns:p="http://schemas.openxmlformats.org/presentationml/2006/main">
  <p:tag name="POWER_USER_ID_TEMPLATES" val="Horizontal_text_frames_2"/>
</p:tagLst>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42B0E7C6-1071-483F-A575-9AF7EE1B96AC}" vid="{E18014FF-B132-4F63-9D72-5B85E99D64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4120</Words>
  <Application>Microsoft Office PowerPoint</Application>
  <PresentationFormat>Widescreen</PresentationFormat>
  <Paragraphs>244</Paragraphs>
  <Slides>29</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Century Schoolbook</vt:lpstr>
      <vt:lpstr>Grandview Display</vt:lpstr>
      <vt:lpstr>Symbol</vt:lpstr>
      <vt:lpstr>DashVTI</vt:lpstr>
      <vt:lpstr>PPP Fraud &amp; DI Claims Virtual Meeting: Thursday, May 18, 2023</vt:lpstr>
      <vt:lpstr>Ernest Patrick Smith, CPA/CFF/ABV, CVA, CFE, is a graduate of Hofstra University. He is a Certified Public Accountant and a Certified Fraud Examiner. Mr. Smith began his career with the Long Island Office of one of the world’s largest public accounting firms. He has diversified experience in financial statement preparation, taxation, tax planning, internal auditing, investigative accounting, measurement of damages and litigation support services, with emphasis in matters dealing with business valuation, fidelity losses and fraud. He has extensive experience in succession planning and other estate, trust and tax planning services that pertain to the operations of small to medium sized companies.  John K. Hoffman, CPA/CFF/CITP Partner with Nawrocki Smith LLP leading the Insurance Claims Consulting Group.  He joined the firm of Nawrocki Smith in 1995 and provides insurance consulting, forensic accounting services, litigation support and risk management services.  He has been recognized as an expert witness in disability-related litigation in both federal and state courts.</vt:lpstr>
      <vt:lpstr>Definition of Fraud (Many Definitions)  Under common law  Three elements are required to prove fraud:  a material false statement made with an intent to deceive,  a victim’s reliance on the statement and  damages.  Another frequent used definition Knowingly lie with the intent to deceive someone,  someone relies on the lie and fraudster receives a benefit.    </vt:lpstr>
      <vt:lpstr> California Department of Insurance (Hardest Place of Earth to Prove Fraud)  Fraud occurs when someone knowingly lies to obtain a benefit or advantage to which they are not otherwise entitled or someone knowingly denies a benefit that is due and to which someone is entitled. According to the law, the crime of insurance fraud can be prosecuted when:  The suspect had the intent to defraud. Insurance fraud is a "specific" intent crime. This means a prosecutor must prove that the person involved knowingly committed an act to defraud.  An act is completed. Simply making a misrepresentation (written or oral) to an insurer with knowledge that is untrue is sufficient.  The act and intent must come together. One without the other is not a crime.  Actual monetary loss is not necessary as long as the suspect has committed an act and had the intent to commit the crime.</vt:lpstr>
      <vt:lpstr>PowerPoint Presentation</vt:lpstr>
      <vt:lpstr>What is a PPP Loan?  SBA Loans issued to businesses during Covid-19 to keep their employees on the payroll.  Application Process  Forgiveness Process  Determined Not to be Taxable   Approximately $800 Billion of PPP Loans Issued (Program ended May 31, 2021) As of Jan. 9, 2023, approximately 92% of loans granted full or partial forgiveness.  Who received the money?  SBA Paycheck Protection Program Data Lookup - FederalPay  https://www.federalpay.org/paycheck-protection-program (Use less search words to get best results) </vt:lpstr>
      <vt:lpstr>  What is PPP Fraud? PPP fraud is the abuse of a loan program meant to cushion the blow for millions of Americans during the pandemic.   More specifically, PPP loan fraud is when an individual or business submits false information when filling out a PPP loan application or when attempting to certify PPP loan forgiveness.  Not surprising there is PPP Fraud  Fast track loans approvals, easy to get, proceeds forgiven and not taxable   Program seemed too good to be true</vt:lpstr>
      <vt:lpstr>              THE UNITED STATES  Department of Justice Office of Public Affairs FOR IMMEDIATE RELEASE Friday, February 17, 2023  Two More Defendants Sentenced to Prison for Multimillion Dollar Schemes Involving Preparation of False Tax Returns for Professional Athletes and PPP Loan Fraud  Schemes Caused More Than $44 Million in Losses  False Tax Returns filed for at least nine professional athletes  more than $19 Million in tax loss   Fraudulent PPP Loans  (Seized $11.8 Million in PPP loan Proceeds and $5.6 Million in cashier checks) </vt:lpstr>
      <vt:lpstr>The Rudin brothers and Havana also prepared and submitted false applications for PPP loans on behalf of small businesses, shell companies, and other business entities they controlled, and took a fee of 30% of the fraudulent loan. They submitted fabricated tax returns to support the PPP loan applications, and some of the business owners never saw their loan applications before Mana Tax filed them. The loan applications grossly inflated the number of employees and monthly payroll costs. Some of the businesses had no payroll expenses and were not actually eligible for PPP loans.  During the investigation, the government seized more than $11.8 million of the fraudulent PPP loan proceeds from bank accounts controlled by the defendants. In addition, Havana surrendered cashier’s checks totaling approximately $5.6 million, representing a portion of the fees charged to professional athletes for the preparation of their false tax returns and a portion of the fees taken from the fraudulent PPP loans.</vt:lpstr>
      <vt:lpstr>Even celebrities have been called out and investigated for  fraudulent PPP loan frauds.  This list includes celebrities from Kanye West (for his clothing and sneaker brand, Yeezy) to Reese Witherspoon (for her clothing brand, Draper James). West and Witherspoon have NOT been found to be using their PPP loans fraudulently, but others have.   Rapper and former Love &amp; Hip Hop: Atlanta star Mo Fayne was sentenced to 17.5 years in prison and given a $4.4 million restitution bill.   The NFL's Josh Bellamy was arrested for participating in a PPP fraud scheme in which people applied for more than $24 million in loans.</vt:lpstr>
      <vt:lpstr>        United States Attorney’s  Office Northern District of Georgia Thursday, January 19, 2023   Eleven (11) sentenced in connection with a $3 million Paycheck Protection Program fraud scheme  ATLANTA – Eleven men, eight from the metropolitan Atlanta-area, and three from South Carolina, have been sentenced for their roles in obtaining approximately $3 million in Paycheck Protection Program (PPP) loans on behalf of ten businesses based on Georgia and South Carolina.  </vt:lpstr>
      <vt:lpstr>       According to U.S. Attorney Buchanan, the charges and other information presented in court: Rodericque Thompson recruited Micah Baisden, Travis Crosby, Stanley Dorceus, Keith Maloney, Tabronx Smith, Mark Stewart, Timothy Williams, Thomas Wilson, and Kenneth L. Wright, Jr., to apply for fraudulent PPP loans on behalf of their respective ten (10) businesses:  In exchange for approximately 50 percent of the loan proceeds, Thompson helped each business owner obtain a $300,000 PPP loan by submitting fraudulent loan applications that contained numerous false and misleading statements about their businesses.   </vt:lpstr>
      <vt:lpstr>        For example, each of the loan applications claimed that the relevant business employed 16 individuals and paid monthly wages of $120,000.  Additionally, identical fraudulent quarterly tax returns were submitted in connection with each loan application.  After they received the funds, the business owners wrote “payroll” checks to individuals who did not work for their businesses and then either kept the money for themselves or gave the money to Thompson.  They hoped to hide the fraud and expected to get the loans forgiven by writing “payroll” on the checks.    </vt:lpstr>
      <vt:lpstr>     Business Overhead Expense  PPP Loans – Designed to pay for payroll, group benefits, retirement plans, rent and utilities.   Should the policyholder be paid by BOE policy, if the expenses are being paid by the government and not the policyholder?   </vt:lpstr>
      <vt:lpstr>            How do we address losses due to pandemic and pandemic funds received?     Prior Monthly Income   Look Back Period for Calculation  Just Prior to Disability, Prior 12 Months, Best 2 of 5 years, Best 1 of 3 Years   How do we deal with losses from pandemic in look back period?  How to deal with pandemic causing a low PMI?  </vt:lpstr>
      <vt:lpstr>       Current Monthly Income  Verifying Loss is Due to Disability   (Loss of Earnings due to Shut Down of US Economy/Post Covid Impacts (March, April, May, June 2020 ….)  Should pandemic funds received be included as income? For employees? For self-employed?  </vt:lpstr>
      <vt:lpstr>      Group (LTD) Offsets  Expanded Paid Sick Pay, Family Medical Leave, Unemployment (Federal &amp; State), Stimulus Checks, PPP Grants, Employee Retention Credits (ERC)etc.    (Policy intended is to make claimant whole when considering prior earnings) (Free Money from Government may go beyond making some people whole)     </vt:lpstr>
      <vt:lpstr>      Individual Disability Policies   Should pandemic funds be included as income for CMI?  Sample Earnings Definition           </vt:lpstr>
      <vt:lpstr>                 All policies require the loss to be due to disability             </vt:lpstr>
      <vt:lpstr>      All policies require the loss to be due to disability             </vt:lpstr>
      <vt:lpstr>      Should we include pandemic funds in current monthly income?   For IDI claims?  For Group claims?  Per policy loss of income needs to be due to disability.  Did pandemic cause the loss or disability?  Argument can be made there is no loss as government stepped in to provide relief for any losses during the pandemic.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Glasgow</dc:creator>
  <cp:lastModifiedBy>John K. Hoffman</cp:lastModifiedBy>
  <cp:revision>14</cp:revision>
  <dcterms:created xsi:type="dcterms:W3CDTF">2021-12-21T19:16:28Z</dcterms:created>
  <dcterms:modified xsi:type="dcterms:W3CDTF">2023-05-17T19:28:24Z</dcterms:modified>
</cp:coreProperties>
</file>